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0" r:id="rId4"/>
    <p:sldId id="257" r:id="rId5"/>
    <p:sldId id="292" r:id="rId6"/>
    <p:sldId id="258" r:id="rId7"/>
    <p:sldId id="274" r:id="rId8"/>
    <p:sldId id="262" r:id="rId9"/>
    <p:sldId id="263" r:id="rId10"/>
    <p:sldId id="267" r:id="rId11"/>
    <p:sldId id="268" r:id="rId12"/>
    <p:sldId id="270" r:id="rId13"/>
    <p:sldId id="278" r:id="rId14"/>
    <p:sldId id="281" r:id="rId15"/>
    <p:sldId id="282" r:id="rId16"/>
    <p:sldId id="279" r:id="rId17"/>
    <p:sldId id="271" r:id="rId18"/>
    <p:sldId id="269" r:id="rId19"/>
    <p:sldId id="280" r:id="rId20"/>
    <p:sldId id="29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4"/>
    <p:restoredTop sz="94681"/>
  </p:normalViewPr>
  <p:slideViewPr>
    <p:cSldViewPr snapToGrid="0" snapToObjects="1">
      <p:cViewPr varScale="1">
        <p:scale>
          <a:sx n="74" d="100"/>
          <a:sy n="74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331DD-B861-4590-B78E-4491084A43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3F825F-5843-4483-B5F9-5D93CDCC55EF}">
      <dgm:prSet/>
      <dgm:spPr/>
      <dgm:t>
        <a:bodyPr/>
        <a:lstStyle/>
        <a:p>
          <a:pPr rtl="0">
            <a:defRPr cap="all"/>
          </a:pPr>
          <a:r>
            <a:rPr lang="en-US" dirty="0">
              <a:latin typeface="Calibri Light" panose="020F0302020204030204"/>
            </a:rPr>
            <a:t>Introductions</a:t>
          </a:r>
          <a:r>
            <a:rPr lang="en-US" b="0" i="0" u="none" strike="noStrike" cap="all" baseline="0" noProof="0" dirty="0">
              <a:latin typeface="Calibri Light"/>
              <a:cs typeface="Calibri Light"/>
            </a:rPr>
            <a:t> </a:t>
          </a:r>
          <a:endParaRPr lang="en-US" b="0" i="0" u="none" strike="noStrike" cap="all" baseline="0" noProof="0" dirty="0" smtClean="0">
            <a:latin typeface="Calibri Light"/>
            <a:cs typeface="Calibri Light"/>
          </a:endParaRPr>
        </a:p>
        <a:p>
          <a:pPr rtl="0">
            <a:defRPr cap="all"/>
          </a:pPr>
          <a:r>
            <a:rPr lang="en-US" b="0" i="0" u="none" strike="noStrike" cap="all" baseline="0" noProof="0" dirty="0" smtClean="0">
              <a:latin typeface="Calibri Light"/>
              <a:cs typeface="Calibri Light"/>
            </a:rPr>
            <a:t>(</a:t>
          </a:r>
          <a:r>
            <a:rPr lang="en-US" b="0" i="0" u="none" strike="noStrike" cap="all" baseline="0" noProof="0" dirty="0">
              <a:latin typeface="Calibri Light"/>
              <a:cs typeface="Calibri Light"/>
            </a:rPr>
            <a:t>5 minutes)</a:t>
          </a:r>
        </a:p>
      </dgm:t>
    </dgm:pt>
    <dgm:pt modelId="{C8AF6387-44B1-40EE-92F4-44DD6E6B4F49}" type="parTrans" cxnId="{C51C37BC-7DBA-4CB1-9C5C-6DAC23F89199}">
      <dgm:prSet/>
      <dgm:spPr/>
      <dgm:t>
        <a:bodyPr/>
        <a:lstStyle/>
        <a:p>
          <a:endParaRPr lang="en-US"/>
        </a:p>
      </dgm:t>
    </dgm:pt>
    <dgm:pt modelId="{F341EB4A-A0B8-48F3-842E-CEBA02305E98}" type="sibTrans" cxnId="{C51C37BC-7DBA-4CB1-9C5C-6DAC23F89199}">
      <dgm:prSet/>
      <dgm:spPr/>
      <dgm:t>
        <a:bodyPr/>
        <a:lstStyle/>
        <a:p>
          <a:endParaRPr lang="en-US"/>
        </a:p>
      </dgm:t>
    </dgm:pt>
    <dgm:pt modelId="{F1AEF8CF-13BB-4A7D-B293-F597C5C1ECB8}">
      <dgm:prSet/>
      <dgm:spPr/>
      <dgm:t>
        <a:bodyPr/>
        <a:lstStyle/>
        <a:p>
          <a:pPr rtl="0">
            <a:defRPr cap="all"/>
          </a:pPr>
          <a:r>
            <a:rPr lang="en-US" dirty="0"/>
            <a:t>PLE HOA Board Vision</a:t>
          </a:r>
          <a:r>
            <a:rPr lang="en-US" dirty="0">
              <a:latin typeface="Calibri Light" panose="020F0302020204030204"/>
            </a:rPr>
            <a:t> </a:t>
          </a:r>
          <a:endParaRPr lang="en-US" dirty="0" smtClean="0">
            <a:latin typeface="Calibri Light" panose="020F0302020204030204"/>
          </a:endParaRPr>
        </a:p>
        <a:p>
          <a:pPr rtl="0">
            <a:defRPr cap="all"/>
          </a:pPr>
          <a:r>
            <a:rPr lang="en-US" dirty="0" smtClean="0">
              <a:latin typeface="Calibri Light" panose="020F0302020204030204"/>
            </a:rPr>
            <a:t>(</a:t>
          </a:r>
          <a:r>
            <a:rPr lang="en-US" dirty="0">
              <a:latin typeface="Calibri Light" panose="020F0302020204030204"/>
            </a:rPr>
            <a:t>20 minutes)</a:t>
          </a:r>
          <a:endParaRPr lang="en-US" dirty="0"/>
        </a:p>
      </dgm:t>
    </dgm:pt>
    <dgm:pt modelId="{8DB54177-3ABF-4BC1-9893-7A10289F9832}" type="parTrans" cxnId="{57BB10C6-F0EC-457F-83F2-D0E09BF97E04}">
      <dgm:prSet/>
      <dgm:spPr/>
      <dgm:t>
        <a:bodyPr/>
        <a:lstStyle/>
        <a:p>
          <a:endParaRPr lang="en-US"/>
        </a:p>
      </dgm:t>
    </dgm:pt>
    <dgm:pt modelId="{CB769BCA-30DB-4DE7-9415-43442F965023}" type="sibTrans" cxnId="{57BB10C6-F0EC-457F-83F2-D0E09BF97E04}">
      <dgm:prSet/>
      <dgm:spPr/>
      <dgm:t>
        <a:bodyPr/>
        <a:lstStyle/>
        <a:p>
          <a:endParaRPr lang="en-US"/>
        </a:p>
      </dgm:t>
    </dgm:pt>
    <dgm:pt modelId="{21F19EB2-6928-4A2F-8244-D6CC06D08A4D}">
      <dgm:prSet/>
      <dgm:spPr/>
      <dgm:t>
        <a:bodyPr/>
        <a:lstStyle/>
        <a:p>
          <a:pPr rtl="0">
            <a:defRPr cap="all"/>
          </a:pPr>
          <a:r>
            <a:rPr lang="en-US" dirty="0"/>
            <a:t>Finance Update</a:t>
          </a:r>
          <a:r>
            <a:rPr lang="en-US" dirty="0">
              <a:latin typeface="Calibri Light" panose="020F0302020204030204"/>
            </a:rPr>
            <a:t> </a:t>
          </a:r>
          <a:endParaRPr lang="en-US" dirty="0" smtClean="0">
            <a:latin typeface="Calibri Light" panose="020F0302020204030204"/>
          </a:endParaRPr>
        </a:p>
        <a:p>
          <a:pPr rtl="0">
            <a:defRPr cap="all"/>
          </a:pPr>
          <a:r>
            <a:rPr lang="en-US" dirty="0" smtClean="0">
              <a:latin typeface="Calibri Light" panose="020F0302020204030204"/>
            </a:rPr>
            <a:t>(</a:t>
          </a:r>
          <a:r>
            <a:rPr lang="en-US" dirty="0">
              <a:latin typeface="Calibri Light" panose="020F0302020204030204"/>
            </a:rPr>
            <a:t>20 minutes)</a:t>
          </a:r>
          <a:endParaRPr lang="en-US" dirty="0"/>
        </a:p>
      </dgm:t>
    </dgm:pt>
    <dgm:pt modelId="{4A276FA4-98A3-4C1D-92DD-3D66967295FA}" type="parTrans" cxnId="{9C1C4D7D-A415-4980-8353-620B1325E4D6}">
      <dgm:prSet/>
      <dgm:spPr/>
      <dgm:t>
        <a:bodyPr/>
        <a:lstStyle/>
        <a:p>
          <a:endParaRPr lang="en-US"/>
        </a:p>
      </dgm:t>
    </dgm:pt>
    <dgm:pt modelId="{E6D091B5-1409-4E9A-8846-347AFCADB9C9}" type="sibTrans" cxnId="{9C1C4D7D-A415-4980-8353-620B1325E4D6}">
      <dgm:prSet/>
      <dgm:spPr/>
      <dgm:t>
        <a:bodyPr/>
        <a:lstStyle/>
        <a:p>
          <a:endParaRPr lang="en-US"/>
        </a:p>
      </dgm:t>
    </dgm:pt>
    <dgm:pt modelId="{9CDD1FD6-DF4A-4960-BA58-6FDC99187C7F}">
      <dgm:prSet/>
      <dgm:spPr/>
      <dgm:t>
        <a:bodyPr/>
        <a:lstStyle/>
        <a:p>
          <a:pPr rtl="0">
            <a:defRPr cap="all"/>
          </a:pPr>
          <a:r>
            <a:rPr lang="en-US" dirty="0"/>
            <a:t>2020 Board Member Elections</a:t>
          </a:r>
          <a:r>
            <a:rPr lang="en-US" dirty="0">
              <a:latin typeface="Calibri Light" panose="020F0302020204030204"/>
            </a:rPr>
            <a:t> </a:t>
          </a:r>
          <a:endParaRPr lang="en-US" dirty="0" smtClean="0">
            <a:latin typeface="Calibri Light" panose="020F0302020204030204"/>
          </a:endParaRPr>
        </a:p>
        <a:p>
          <a:pPr rtl="0">
            <a:defRPr cap="all"/>
          </a:pPr>
          <a:r>
            <a:rPr lang="en-US" dirty="0" smtClean="0">
              <a:latin typeface="Calibri Light" panose="020F0302020204030204"/>
            </a:rPr>
            <a:t>(</a:t>
          </a:r>
          <a:r>
            <a:rPr lang="en-US" dirty="0">
              <a:latin typeface="Calibri Light" panose="020F0302020204030204"/>
            </a:rPr>
            <a:t>20 minutes)</a:t>
          </a:r>
          <a:endParaRPr lang="en-US" dirty="0"/>
        </a:p>
      </dgm:t>
    </dgm:pt>
    <dgm:pt modelId="{E76B4305-32E8-40AB-94E3-C1FCD2CF7FB1}" type="parTrans" cxnId="{4E043794-56C4-4E49-98EA-9C631F7E389D}">
      <dgm:prSet/>
      <dgm:spPr/>
      <dgm:t>
        <a:bodyPr/>
        <a:lstStyle/>
        <a:p>
          <a:endParaRPr lang="en-US"/>
        </a:p>
      </dgm:t>
    </dgm:pt>
    <dgm:pt modelId="{CD904744-9728-4B2B-9E52-CACE961ABE05}" type="sibTrans" cxnId="{4E043794-56C4-4E49-98EA-9C631F7E389D}">
      <dgm:prSet/>
      <dgm:spPr/>
      <dgm:t>
        <a:bodyPr/>
        <a:lstStyle/>
        <a:p>
          <a:endParaRPr lang="en-US"/>
        </a:p>
      </dgm:t>
    </dgm:pt>
    <dgm:pt modelId="{479389C5-DCE7-4885-942F-DB851DA88AEE}">
      <dgm:prSet/>
      <dgm:spPr/>
      <dgm:t>
        <a:bodyPr/>
        <a:lstStyle/>
        <a:p>
          <a:pPr>
            <a:defRPr cap="all"/>
          </a:pPr>
          <a:r>
            <a:rPr lang="en-US" dirty="0"/>
            <a:t>Refreshments</a:t>
          </a:r>
        </a:p>
      </dgm:t>
    </dgm:pt>
    <dgm:pt modelId="{C3DF746A-C652-4BA5-8B5A-B51FA9BA7491}" type="parTrans" cxnId="{86EBC0EF-2A0A-4EFE-A7D3-559166061B4A}">
      <dgm:prSet/>
      <dgm:spPr/>
      <dgm:t>
        <a:bodyPr/>
        <a:lstStyle/>
        <a:p>
          <a:endParaRPr lang="en-US"/>
        </a:p>
      </dgm:t>
    </dgm:pt>
    <dgm:pt modelId="{95D5CB06-F34D-4279-9651-9524583C9C11}" type="sibTrans" cxnId="{86EBC0EF-2A0A-4EFE-A7D3-559166061B4A}">
      <dgm:prSet/>
      <dgm:spPr/>
      <dgm:t>
        <a:bodyPr/>
        <a:lstStyle/>
        <a:p>
          <a:endParaRPr lang="en-US"/>
        </a:p>
      </dgm:t>
    </dgm:pt>
    <dgm:pt modelId="{2884765E-B22A-4BB2-9266-BD7DCEBFAD0A}" type="pres">
      <dgm:prSet presAssocID="{0AC331DD-B861-4590-B78E-4491084A438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12024-53BA-4183-90B6-3B140607E60B}" type="pres">
      <dgm:prSet presAssocID="{9E3F825F-5843-4483-B5F9-5D93CDCC55EF}" presName="compNode" presStyleCnt="0"/>
      <dgm:spPr/>
    </dgm:pt>
    <dgm:pt modelId="{6DC99E66-4EDA-48B3-93C0-022BB9045201}" type="pres">
      <dgm:prSet presAssocID="{9E3F825F-5843-4483-B5F9-5D93CDCC55EF}" presName="iconBgRect" presStyleLbl="bgShp" presStyleIdx="0" presStyleCnt="5"/>
      <dgm:spPr/>
    </dgm:pt>
    <dgm:pt modelId="{3158A4F8-129A-4BAF-89E7-9F84E030F2C2}" type="pres">
      <dgm:prSet presAssocID="{9E3F825F-5843-4483-B5F9-5D93CDCC55EF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6DAE073-5011-45AE-BCC3-1227C069171C}" type="pres">
      <dgm:prSet presAssocID="{9E3F825F-5843-4483-B5F9-5D93CDCC55EF}" presName="spaceRect" presStyleCnt="0"/>
      <dgm:spPr/>
    </dgm:pt>
    <dgm:pt modelId="{A3C8F1D6-423B-4F1D-8F49-D52CCA745C3A}" type="pres">
      <dgm:prSet presAssocID="{9E3F825F-5843-4483-B5F9-5D93CDCC55EF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03E2B6-D1FE-445B-BD7C-6599347FD5E4}" type="pres">
      <dgm:prSet presAssocID="{F341EB4A-A0B8-48F3-842E-CEBA02305E98}" presName="sibTrans" presStyleCnt="0"/>
      <dgm:spPr/>
    </dgm:pt>
    <dgm:pt modelId="{F2A81035-E6FC-4A44-9879-F35F902F021B}" type="pres">
      <dgm:prSet presAssocID="{F1AEF8CF-13BB-4A7D-B293-F597C5C1ECB8}" presName="compNode" presStyleCnt="0"/>
      <dgm:spPr/>
    </dgm:pt>
    <dgm:pt modelId="{DC9493D9-847B-41E6-862A-84D58FE26007}" type="pres">
      <dgm:prSet presAssocID="{F1AEF8CF-13BB-4A7D-B293-F597C5C1ECB8}" presName="iconBgRect" presStyleLbl="bgShp" presStyleIdx="1" presStyleCnt="5"/>
      <dgm:spPr/>
    </dgm:pt>
    <dgm:pt modelId="{8BF54147-67BE-45E1-93E7-9D6521BE808A}" type="pres">
      <dgm:prSet presAssocID="{F1AEF8CF-13BB-4A7D-B293-F597C5C1ECB8}" presName="iconRect" presStyleLbl="node1" presStyleIdx="1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41B6CB69-3DB8-4F1B-A7E9-817026F8521E}" type="pres">
      <dgm:prSet presAssocID="{F1AEF8CF-13BB-4A7D-B293-F597C5C1ECB8}" presName="spaceRect" presStyleCnt="0"/>
      <dgm:spPr/>
    </dgm:pt>
    <dgm:pt modelId="{93A4D6C0-B35D-478B-979A-59FEB58F7E74}" type="pres">
      <dgm:prSet presAssocID="{F1AEF8CF-13BB-4A7D-B293-F597C5C1ECB8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0CDED71-6619-460D-B4AE-53E0ED596D86}" type="pres">
      <dgm:prSet presAssocID="{CB769BCA-30DB-4DE7-9415-43442F965023}" presName="sibTrans" presStyleCnt="0"/>
      <dgm:spPr/>
    </dgm:pt>
    <dgm:pt modelId="{97671C86-76AF-43E4-AA4D-6B70BB2A8A62}" type="pres">
      <dgm:prSet presAssocID="{21F19EB2-6928-4A2F-8244-D6CC06D08A4D}" presName="compNode" presStyleCnt="0"/>
      <dgm:spPr/>
    </dgm:pt>
    <dgm:pt modelId="{A1D2D6B8-A4D5-4DC9-BF69-A817BE8FA5D1}" type="pres">
      <dgm:prSet presAssocID="{21F19EB2-6928-4A2F-8244-D6CC06D08A4D}" presName="iconBgRect" presStyleLbl="bgShp" presStyleIdx="2" presStyleCnt="5"/>
      <dgm:spPr/>
    </dgm:pt>
    <dgm:pt modelId="{5BF72421-0813-4D5F-A319-0723C83863DF}" type="pres">
      <dgm:prSet presAssocID="{21F19EB2-6928-4A2F-8244-D6CC06D08A4D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74C9D3C-AA3D-42C5-808C-9406637A136B}" type="pres">
      <dgm:prSet presAssocID="{21F19EB2-6928-4A2F-8244-D6CC06D08A4D}" presName="spaceRect" presStyleCnt="0"/>
      <dgm:spPr/>
    </dgm:pt>
    <dgm:pt modelId="{B77227D9-00D0-4F95-AE31-4E150306EA5E}" type="pres">
      <dgm:prSet presAssocID="{21F19EB2-6928-4A2F-8244-D6CC06D08A4D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1D864C-6A62-4C68-A773-67BF2D25B201}" type="pres">
      <dgm:prSet presAssocID="{E6D091B5-1409-4E9A-8846-347AFCADB9C9}" presName="sibTrans" presStyleCnt="0"/>
      <dgm:spPr/>
    </dgm:pt>
    <dgm:pt modelId="{A9D767C0-9331-41B2-B651-A15B85747427}" type="pres">
      <dgm:prSet presAssocID="{9CDD1FD6-DF4A-4960-BA58-6FDC99187C7F}" presName="compNode" presStyleCnt="0"/>
      <dgm:spPr/>
    </dgm:pt>
    <dgm:pt modelId="{B39F4F69-5C16-4B88-8902-D6E8E453022B}" type="pres">
      <dgm:prSet presAssocID="{9CDD1FD6-DF4A-4960-BA58-6FDC99187C7F}" presName="iconBgRect" presStyleLbl="bgShp" presStyleIdx="3" presStyleCnt="5"/>
      <dgm:spPr/>
    </dgm:pt>
    <dgm:pt modelId="{76A4DC6C-E536-48EF-88F4-B5741A2F2FD8}" type="pres">
      <dgm:prSet presAssocID="{9CDD1FD6-DF4A-4960-BA58-6FDC99187C7F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8F8551B-AA84-45A1-A20C-9ACE8785A9E3}" type="pres">
      <dgm:prSet presAssocID="{9CDD1FD6-DF4A-4960-BA58-6FDC99187C7F}" presName="spaceRect" presStyleCnt="0"/>
      <dgm:spPr/>
    </dgm:pt>
    <dgm:pt modelId="{221FF87E-3C79-4FA6-9B2E-7ADCADF558BE}" type="pres">
      <dgm:prSet presAssocID="{9CDD1FD6-DF4A-4960-BA58-6FDC99187C7F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885ED61-5814-4190-857B-79F9B3BD89F1}" type="pres">
      <dgm:prSet presAssocID="{CD904744-9728-4B2B-9E52-CACE961ABE05}" presName="sibTrans" presStyleCnt="0"/>
      <dgm:spPr/>
    </dgm:pt>
    <dgm:pt modelId="{542C46BE-F93C-465D-97B2-07D2D10A3E9B}" type="pres">
      <dgm:prSet presAssocID="{479389C5-DCE7-4885-942F-DB851DA88AEE}" presName="compNode" presStyleCnt="0"/>
      <dgm:spPr/>
    </dgm:pt>
    <dgm:pt modelId="{2543EBAD-E513-421B-B72A-932F45087009}" type="pres">
      <dgm:prSet presAssocID="{479389C5-DCE7-4885-942F-DB851DA88AEE}" presName="iconBgRect" presStyleLbl="bgShp" presStyleIdx="4" presStyleCnt="5"/>
      <dgm:spPr/>
    </dgm:pt>
    <dgm:pt modelId="{BA1F1C7F-486A-4D6F-83FB-9EB715442487}" type="pres">
      <dgm:prSet presAssocID="{479389C5-DCE7-4885-942F-DB851DA88AEE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"/>
        </a:ext>
      </dgm:extLst>
    </dgm:pt>
    <dgm:pt modelId="{3221B244-DE9A-469D-8998-BA5FF22DEB10}" type="pres">
      <dgm:prSet presAssocID="{479389C5-DCE7-4885-942F-DB851DA88AEE}" presName="spaceRect" presStyleCnt="0"/>
      <dgm:spPr/>
    </dgm:pt>
    <dgm:pt modelId="{049A7575-99DF-4320-ACF5-EF5763C55BBD}" type="pres">
      <dgm:prSet presAssocID="{479389C5-DCE7-4885-942F-DB851DA88AEE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C4D7D-A415-4980-8353-620B1325E4D6}" srcId="{0AC331DD-B861-4590-B78E-4491084A4384}" destId="{21F19EB2-6928-4A2F-8244-D6CC06D08A4D}" srcOrd="2" destOrd="0" parTransId="{4A276FA4-98A3-4C1D-92DD-3D66967295FA}" sibTransId="{E6D091B5-1409-4E9A-8846-347AFCADB9C9}"/>
    <dgm:cxn modelId="{86EBC0EF-2A0A-4EFE-A7D3-559166061B4A}" srcId="{0AC331DD-B861-4590-B78E-4491084A4384}" destId="{479389C5-DCE7-4885-942F-DB851DA88AEE}" srcOrd="4" destOrd="0" parTransId="{C3DF746A-C652-4BA5-8B5A-B51FA9BA7491}" sibTransId="{95D5CB06-F34D-4279-9651-9524583C9C11}"/>
    <dgm:cxn modelId="{C51C37BC-7DBA-4CB1-9C5C-6DAC23F89199}" srcId="{0AC331DD-B861-4590-B78E-4491084A4384}" destId="{9E3F825F-5843-4483-B5F9-5D93CDCC55EF}" srcOrd="0" destOrd="0" parTransId="{C8AF6387-44B1-40EE-92F4-44DD6E6B4F49}" sibTransId="{F341EB4A-A0B8-48F3-842E-CEBA02305E98}"/>
    <dgm:cxn modelId="{2931CBC4-2303-450A-A0B1-EF2A4AF8F594}" type="presOf" srcId="{21F19EB2-6928-4A2F-8244-D6CC06D08A4D}" destId="{B77227D9-00D0-4F95-AE31-4E150306EA5E}" srcOrd="0" destOrd="0" presId="urn:microsoft.com/office/officeart/2018/5/layout/IconCircleLabelList"/>
    <dgm:cxn modelId="{4E043794-56C4-4E49-98EA-9C631F7E389D}" srcId="{0AC331DD-B861-4590-B78E-4491084A4384}" destId="{9CDD1FD6-DF4A-4960-BA58-6FDC99187C7F}" srcOrd="3" destOrd="0" parTransId="{E76B4305-32E8-40AB-94E3-C1FCD2CF7FB1}" sibTransId="{CD904744-9728-4B2B-9E52-CACE961ABE05}"/>
    <dgm:cxn modelId="{B83E7497-6E4E-4F12-B7FB-18E07EED67A4}" type="presOf" srcId="{479389C5-DCE7-4885-942F-DB851DA88AEE}" destId="{049A7575-99DF-4320-ACF5-EF5763C55BBD}" srcOrd="0" destOrd="0" presId="urn:microsoft.com/office/officeart/2018/5/layout/IconCircleLabelList"/>
    <dgm:cxn modelId="{BD032948-9CAA-481E-B6C6-08316AA47134}" type="presOf" srcId="{0AC331DD-B861-4590-B78E-4491084A4384}" destId="{2884765E-B22A-4BB2-9266-BD7DCEBFAD0A}" srcOrd="0" destOrd="0" presId="urn:microsoft.com/office/officeart/2018/5/layout/IconCircleLabelList"/>
    <dgm:cxn modelId="{57BB10C6-F0EC-457F-83F2-D0E09BF97E04}" srcId="{0AC331DD-B861-4590-B78E-4491084A4384}" destId="{F1AEF8CF-13BB-4A7D-B293-F597C5C1ECB8}" srcOrd="1" destOrd="0" parTransId="{8DB54177-3ABF-4BC1-9893-7A10289F9832}" sibTransId="{CB769BCA-30DB-4DE7-9415-43442F965023}"/>
    <dgm:cxn modelId="{B254C51E-8F34-4225-9019-5DDC64275B76}" type="presOf" srcId="{F1AEF8CF-13BB-4A7D-B293-F597C5C1ECB8}" destId="{93A4D6C0-B35D-478B-979A-59FEB58F7E74}" srcOrd="0" destOrd="0" presId="urn:microsoft.com/office/officeart/2018/5/layout/IconCircleLabelList"/>
    <dgm:cxn modelId="{C3781D83-093F-4AF7-BD8C-4E9B97CDDAB9}" type="presOf" srcId="{9CDD1FD6-DF4A-4960-BA58-6FDC99187C7F}" destId="{221FF87E-3C79-4FA6-9B2E-7ADCADF558BE}" srcOrd="0" destOrd="0" presId="urn:microsoft.com/office/officeart/2018/5/layout/IconCircleLabelList"/>
    <dgm:cxn modelId="{606A8874-70DB-4127-87A5-B387C52DB8D1}" type="presOf" srcId="{9E3F825F-5843-4483-B5F9-5D93CDCC55EF}" destId="{A3C8F1D6-423B-4F1D-8F49-D52CCA745C3A}" srcOrd="0" destOrd="0" presId="urn:microsoft.com/office/officeart/2018/5/layout/IconCircleLabelList"/>
    <dgm:cxn modelId="{4154B11B-CB6C-4C57-B24F-6D8F187A4D01}" type="presParOf" srcId="{2884765E-B22A-4BB2-9266-BD7DCEBFAD0A}" destId="{9A512024-53BA-4183-90B6-3B140607E60B}" srcOrd="0" destOrd="0" presId="urn:microsoft.com/office/officeart/2018/5/layout/IconCircleLabelList"/>
    <dgm:cxn modelId="{9C7CAF2F-2A15-4675-BD6E-D1412925B310}" type="presParOf" srcId="{9A512024-53BA-4183-90B6-3B140607E60B}" destId="{6DC99E66-4EDA-48B3-93C0-022BB9045201}" srcOrd="0" destOrd="0" presId="urn:microsoft.com/office/officeart/2018/5/layout/IconCircleLabelList"/>
    <dgm:cxn modelId="{3AE36FB1-A926-4EA6-966D-65A8360896D7}" type="presParOf" srcId="{9A512024-53BA-4183-90B6-3B140607E60B}" destId="{3158A4F8-129A-4BAF-89E7-9F84E030F2C2}" srcOrd="1" destOrd="0" presId="urn:microsoft.com/office/officeart/2018/5/layout/IconCircleLabelList"/>
    <dgm:cxn modelId="{DB9EB4CC-28B3-408D-B465-B22B2052567F}" type="presParOf" srcId="{9A512024-53BA-4183-90B6-3B140607E60B}" destId="{D6DAE073-5011-45AE-BCC3-1227C069171C}" srcOrd="2" destOrd="0" presId="urn:microsoft.com/office/officeart/2018/5/layout/IconCircleLabelList"/>
    <dgm:cxn modelId="{A813CAA6-6DC8-42FA-B655-39F88331B1CE}" type="presParOf" srcId="{9A512024-53BA-4183-90B6-3B140607E60B}" destId="{A3C8F1D6-423B-4F1D-8F49-D52CCA745C3A}" srcOrd="3" destOrd="0" presId="urn:microsoft.com/office/officeart/2018/5/layout/IconCircleLabelList"/>
    <dgm:cxn modelId="{9100762E-1EF1-4DEF-BDEE-7E0F3AC56F08}" type="presParOf" srcId="{2884765E-B22A-4BB2-9266-BD7DCEBFAD0A}" destId="{3603E2B6-D1FE-445B-BD7C-6599347FD5E4}" srcOrd="1" destOrd="0" presId="urn:microsoft.com/office/officeart/2018/5/layout/IconCircleLabelList"/>
    <dgm:cxn modelId="{BB20ACFC-34DC-4D2C-AB00-7AFF9B520186}" type="presParOf" srcId="{2884765E-B22A-4BB2-9266-BD7DCEBFAD0A}" destId="{F2A81035-E6FC-4A44-9879-F35F902F021B}" srcOrd="2" destOrd="0" presId="urn:microsoft.com/office/officeart/2018/5/layout/IconCircleLabelList"/>
    <dgm:cxn modelId="{3E4DCA3B-8C19-4750-B118-34959FAF8E39}" type="presParOf" srcId="{F2A81035-E6FC-4A44-9879-F35F902F021B}" destId="{DC9493D9-847B-41E6-862A-84D58FE26007}" srcOrd="0" destOrd="0" presId="urn:microsoft.com/office/officeart/2018/5/layout/IconCircleLabelList"/>
    <dgm:cxn modelId="{009DE034-2F16-4542-9AD6-9E65BB015FF0}" type="presParOf" srcId="{F2A81035-E6FC-4A44-9879-F35F902F021B}" destId="{8BF54147-67BE-45E1-93E7-9D6521BE808A}" srcOrd="1" destOrd="0" presId="urn:microsoft.com/office/officeart/2018/5/layout/IconCircleLabelList"/>
    <dgm:cxn modelId="{0FA2E277-F64E-4A8F-9ED7-BC3FD0FDA1A5}" type="presParOf" srcId="{F2A81035-E6FC-4A44-9879-F35F902F021B}" destId="{41B6CB69-3DB8-4F1B-A7E9-817026F8521E}" srcOrd="2" destOrd="0" presId="urn:microsoft.com/office/officeart/2018/5/layout/IconCircleLabelList"/>
    <dgm:cxn modelId="{351F0E0A-2B12-49D2-B181-FDAF9C5DD55C}" type="presParOf" srcId="{F2A81035-E6FC-4A44-9879-F35F902F021B}" destId="{93A4D6C0-B35D-478B-979A-59FEB58F7E74}" srcOrd="3" destOrd="0" presId="urn:microsoft.com/office/officeart/2018/5/layout/IconCircleLabelList"/>
    <dgm:cxn modelId="{BF404CCB-69DB-486B-A223-D134C1614964}" type="presParOf" srcId="{2884765E-B22A-4BB2-9266-BD7DCEBFAD0A}" destId="{C0CDED71-6619-460D-B4AE-53E0ED596D86}" srcOrd="3" destOrd="0" presId="urn:microsoft.com/office/officeart/2018/5/layout/IconCircleLabelList"/>
    <dgm:cxn modelId="{015A451E-2B1A-48C7-8204-592513B1B58E}" type="presParOf" srcId="{2884765E-B22A-4BB2-9266-BD7DCEBFAD0A}" destId="{97671C86-76AF-43E4-AA4D-6B70BB2A8A62}" srcOrd="4" destOrd="0" presId="urn:microsoft.com/office/officeart/2018/5/layout/IconCircleLabelList"/>
    <dgm:cxn modelId="{422B7F04-9671-44C9-B0DC-D725EE950D05}" type="presParOf" srcId="{97671C86-76AF-43E4-AA4D-6B70BB2A8A62}" destId="{A1D2D6B8-A4D5-4DC9-BF69-A817BE8FA5D1}" srcOrd="0" destOrd="0" presId="urn:microsoft.com/office/officeart/2018/5/layout/IconCircleLabelList"/>
    <dgm:cxn modelId="{4D61A05C-3B65-47E6-992F-4A91A06E78E8}" type="presParOf" srcId="{97671C86-76AF-43E4-AA4D-6B70BB2A8A62}" destId="{5BF72421-0813-4D5F-A319-0723C83863DF}" srcOrd="1" destOrd="0" presId="urn:microsoft.com/office/officeart/2018/5/layout/IconCircleLabelList"/>
    <dgm:cxn modelId="{55C43D84-96B6-4CEF-9E0A-A0AD0411415A}" type="presParOf" srcId="{97671C86-76AF-43E4-AA4D-6B70BB2A8A62}" destId="{C74C9D3C-AA3D-42C5-808C-9406637A136B}" srcOrd="2" destOrd="0" presId="urn:microsoft.com/office/officeart/2018/5/layout/IconCircleLabelList"/>
    <dgm:cxn modelId="{848443D1-5169-4899-AA46-0808FAC54FD0}" type="presParOf" srcId="{97671C86-76AF-43E4-AA4D-6B70BB2A8A62}" destId="{B77227D9-00D0-4F95-AE31-4E150306EA5E}" srcOrd="3" destOrd="0" presId="urn:microsoft.com/office/officeart/2018/5/layout/IconCircleLabelList"/>
    <dgm:cxn modelId="{9D8F7F41-6BA1-4A32-9216-BA73B5876AB7}" type="presParOf" srcId="{2884765E-B22A-4BB2-9266-BD7DCEBFAD0A}" destId="{9E1D864C-6A62-4C68-A773-67BF2D25B201}" srcOrd="5" destOrd="0" presId="urn:microsoft.com/office/officeart/2018/5/layout/IconCircleLabelList"/>
    <dgm:cxn modelId="{143FDC12-B21E-4FA2-96DA-4D2E250EF348}" type="presParOf" srcId="{2884765E-B22A-4BB2-9266-BD7DCEBFAD0A}" destId="{A9D767C0-9331-41B2-B651-A15B85747427}" srcOrd="6" destOrd="0" presId="urn:microsoft.com/office/officeart/2018/5/layout/IconCircleLabelList"/>
    <dgm:cxn modelId="{767CF7AE-7488-4890-8B8C-426F7902E886}" type="presParOf" srcId="{A9D767C0-9331-41B2-B651-A15B85747427}" destId="{B39F4F69-5C16-4B88-8902-D6E8E453022B}" srcOrd="0" destOrd="0" presId="urn:microsoft.com/office/officeart/2018/5/layout/IconCircleLabelList"/>
    <dgm:cxn modelId="{700C057B-4F0A-4A01-90E4-82801D262E3E}" type="presParOf" srcId="{A9D767C0-9331-41B2-B651-A15B85747427}" destId="{76A4DC6C-E536-48EF-88F4-B5741A2F2FD8}" srcOrd="1" destOrd="0" presId="urn:microsoft.com/office/officeart/2018/5/layout/IconCircleLabelList"/>
    <dgm:cxn modelId="{5337D6DE-46E5-49CB-A91D-334BFEA2A0F5}" type="presParOf" srcId="{A9D767C0-9331-41B2-B651-A15B85747427}" destId="{88F8551B-AA84-45A1-A20C-9ACE8785A9E3}" srcOrd="2" destOrd="0" presId="urn:microsoft.com/office/officeart/2018/5/layout/IconCircleLabelList"/>
    <dgm:cxn modelId="{260A09FD-AE6C-4768-911E-1F1A22F2287B}" type="presParOf" srcId="{A9D767C0-9331-41B2-B651-A15B85747427}" destId="{221FF87E-3C79-4FA6-9B2E-7ADCADF558BE}" srcOrd="3" destOrd="0" presId="urn:microsoft.com/office/officeart/2018/5/layout/IconCircleLabelList"/>
    <dgm:cxn modelId="{E01441D4-9971-475B-9B8F-E618B5C023B0}" type="presParOf" srcId="{2884765E-B22A-4BB2-9266-BD7DCEBFAD0A}" destId="{8885ED61-5814-4190-857B-79F9B3BD89F1}" srcOrd="7" destOrd="0" presId="urn:microsoft.com/office/officeart/2018/5/layout/IconCircleLabelList"/>
    <dgm:cxn modelId="{15FD57EF-776E-4B14-80DD-7EC0E2D9E0FC}" type="presParOf" srcId="{2884765E-B22A-4BB2-9266-BD7DCEBFAD0A}" destId="{542C46BE-F93C-465D-97B2-07D2D10A3E9B}" srcOrd="8" destOrd="0" presId="urn:microsoft.com/office/officeart/2018/5/layout/IconCircleLabelList"/>
    <dgm:cxn modelId="{F0344A92-0CC7-4B9E-810E-80662C355B9B}" type="presParOf" srcId="{542C46BE-F93C-465D-97B2-07D2D10A3E9B}" destId="{2543EBAD-E513-421B-B72A-932F45087009}" srcOrd="0" destOrd="0" presId="urn:microsoft.com/office/officeart/2018/5/layout/IconCircleLabelList"/>
    <dgm:cxn modelId="{91CC4544-33CD-4C3B-81DA-5191D8DFB084}" type="presParOf" srcId="{542C46BE-F93C-465D-97B2-07D2D10A3E9B}" destId="{BA1F1C7F-486A-4D6F-83FB-9EB715442487}" srcOrd="1" destOrd="0" presId="urn:microsoft.com/office/officeart/2018/5/layout/IconCircleLabelList"/>
    <dgm:cxn modelId="{FFC6F94F-D57D-455C-8154-547F6C2D342B}" type="presParOf" srcId="{542C46BE-F93C-465D-97B2-07D2D10A3E9B}" destId="{3221B244-DE9A-469D-8998-BA5FF22DEB10}" srcOrd="2" destOrd="0" presId="urn:microsoft.com/office/officeart/2018/5/layout/IconCircleLabelList"/>
    <dgm:cxn modelId="{60D39495-3036-4B8A-BFA0-6AB08CA9FE42}" type="presParOf" srcId="{542C46BE-F93C-465D-97B2-07D2D10A3E9B}" destId="{049A7575-99DF-4320-ACF5-EF5763C55B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99E66-4EDA-48B3-93C0-022BB9045201}">
      <dsp:nvSpPr>
        <dsp:cNvPr id="0" name=""/>
        <dsp:cNvSpPr/>
      </dsp:nvSpPr>
      <dsp:spPr>
        <a:xfrm>
          <a:off x="478800" y="109566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8A4F8-129A-4BAF-89E7-9F84E030F2C2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8F1D6-423B-4F1D-8F49-D52CCA745C3A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>
              <a:latin typeface="Calibri Light" panose="020F0302020204030204"/>
            </a:rPr>
            <a:t>Introductions</a:t>
          </a:r>
          <a:r>
            <a:rPr lang="en-US" sz="1500" b="0" i="0" u="none" strike="noStrike" kern="1200" cap="all" baseline="0" noProof="0" dirty="0">
              <a:latin typeface="Calibri Light"/>
              <a:cs typeface="Calibri Light"/>
            </a:rPr>
            <a:t> </a:t>
          </a:r>
          <a:endParaRPr lang="en-US" sz="1500" b="0" i="0" u="none" strike="noStrike" kern="1200" cap="all" baseline="0" noProof="0" dirty="0" smtClean="0">
            <a:latin typeface="Calibri Light"/>
            <a:cs typeface="Calibri Light"/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b="0" i="0" u="none" strike="noStrike" kern="1200" cap="all" baseline="0" noProof="0" dirty="0" smtClean="0">
              <a:latin typeface="Calibri Light"/>
              <a:cs typeface="Calibri Light"/>
            </a:rPr>
            <a:t>(</a:t>
          </a:r>
          <a:r>
            <a:rPr lang="en-US" sz="1500" b="0" i="0" u="none" strike="noStrike" kern="1200" cap="all" baseline="0" noProof="0" dirty="0">
              <a:latin typeface="Calibri Light"/>
              <a:cs typeface="Calibri Light"/>
            </a:rPr>
            <a:t>5 minutes)</a:t>
          </a:r>
        </a:p>
      </dsp:txBody>
      <dsp:txXfrm>
        <a:off x="127800" y="2535669"/>
        <a:ext cx="1800000" cy="720000"/>
      </dsp:txXfrm>
    </dsp:sp>
    <dsp:sp modelId="{DC9493D9-847B-41E6-862A-84D58FE26007}">
      <dsp:nvSpPr>
        <dsp:cNvPr id="0" name=""/>
        <dsp:cNvSpPr/>
      </dsp:nvSpPr>
      <dsp:spPr>
        <a:xfrm>
          <a:off x="2593800" y="109566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54147-67BE-45E1-93E7-9D6521BE808A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4D6C0-B35D-478B-979A-59FEB58F7E74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/>
            <a:t>PLE HOA Board Vision</a:t>
          </a:r>
          <a:r>
            <a:rPr lang="en-US" sz="1500" kern="1200" dirty="0">
              <a:latin typeface="Calibri Light" panose="020F0302020204030204"/>
            </a:rPr>
            <a:t> </a:t>
          </a:r>
          <a:endParaRPr lang="en-US" sz="1500" kern="1200" dirty="0" smtClean="0">
            <a:latin typeface="Calibri Light" panose="020F0302020204030204"/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 smtClean="0">
              <a:latin typeface="Calibri Light" panose="020F0302020204030204"/>
            </a:rPr>
            <a:t>(</a:t>
          </a:r>
          <a:r>
            <a:rPr lang="en-US" sz="1500" kern="1200" dirty="0">
              <a:latin typeface="Calibri Light" panose="020F0302020204030204"/>
            </a:rPr>
            <a:t>20 minutes)</a:t>
          </a:r>
          <a:endParaRPr lang="en-US" sz="1500" kern="1200" dirty="0"/>
        </a:p>
      </dsp:txBody>
      <dsp:txXfrm>
        <a:off x="2242800" y="2535669"/>
        <a:ext cx="1800000" cy="720000"/>
      </dsp:txXfrm>
    </dsp:sp>
    <dsp:sp modelId="{A1D2D6B8-A4D5-4DC9-BF69-A817BE8FA5D1}">
      <dsp:nvSpPr>
        <dsp:cNvPr id="0" name=""/>
        <dsp:cNvSpPr/>
      </dsp:nvSpPr>
      <dsp:spPr>
        <a:xfrm>
          <a:off x="4708800" y="109566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72421-0813-4D5F-A319-0723C83863DF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227D9-00D0-4F95-AE31-4E150306EA5E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/>
            <a:t>Finance Update</a:t>
          </a:r>
          <a:r>
            <a:rPr lang="en-US" sz="1500" kern="1200" dirty="0">
              <a:latin typeface="Calibri Light" panose="020F0302020204030204"/>
            </a:rPr>
            <a:t> </a:t>
          </a:r>
          <a:endParaRPr lang="en-US" sz="1500" kern="1200" dirty="0" smtClean="0">
            <a:latin typeface="Calibri Light" panose="020F0302020204030204"/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 smtClean="0">
              <a:latin typeface="Calibri Light" panose="020F0302020204030204"/>
            </a:rPr>
            <a:t>(</a:t>
          </a:r>
          <a:r>
            <a:rPr lang="en-US" sz="1500" kern="1200" dirty="0">
              <a:latin typeface="Calibri Light" panose="020F0302020204030204"/>
            </a:rPr>
            <a:t>20 minutes)</a:t>
          </a:r>
          <a:endParaRPr lang="en-US" sz="1500" kern="1200" dirty="0"/>
        </a:p>
      </dsp:txBody>
      <dsp:txXfrm>
        <a:off x="4357800" y="2535669"/>
        <a:ext cx="1800000" cy="720000"/>
      </dsp:txXfrm>
    </dsp:sp>
    <dsp:sp modelId="{B39F4F69-5C16-4B88-8902-D6E8E453022B}">
      <dsp:nvSpPr>
        <dsp:cNvPr id="0" name=""/>
        <dsp:cNvSpPr/>
      </dsp:nvSpPr>
      <dsp:spPr>
        <a:xfrm>
          <a:off x="6823800" y="109566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DC6C-E536-48EF-88F4-B5741A2F2FD8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FF87E-3C79-4FA6-9B2E-7ADCADF558BE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/>
            <a:t>2020 Board Member Elections</a:t>
          </a:r>
          <a:r>
            <a:rPr lang="en-US" sz="1500" kern="1200" dirty="0">
              <a:latin typeface="Calibri Light" panose="020F0302020204030204"/>
            </a:rPr>
            <a:t> </a:t>
          </a:r>
          <a:endParaRPr lang="en-US" sz="1500" kern="1200" dirty="0" smtClean="0">
            <a:latin typeface="Calibri Light" panose="020F0302020204030204"/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 smtClean="0">
              <a:latin typeface="Calibri Light" panose="020F0302020204030204"/>
            </a:rPr>
            <a:t>(</a:t>
          </a:r>
          <a:r>
            <a:rPr lang="en-US" sz="1500" kern="1200" dirty="0">
              <a:latin typeface="Calibri Light" panose="020F0302020204030204"/>
            </a:rPr>
            <a:t>20 minutes)</a:t>
          </a:r>
          <a:endParaRPr lang="en-US" sz="1500" kern="1200" dirty="0"/>
        </a:p>
      </dsp:txBody>
      <dsp:txXfrm>
        <a:off x="6472800" y="2535669"/>
        <a:ext cx="1800000" cy="720000"/>
      </dsp:txXfrm>
    </dsp:sp>
    <dsp:sp modelId="{2543EBAD-E513-421B-B72A-932F45087009}">
      <dsp:nvSpPr>
        <dsp:cNvPr id="0" name=""/>
        <dsp:cNvSpPr/>
      </dsp:nvSpPr>
      <dsp:spPr>
        <a:xfrm>
          <a:off x="893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F1C7F-486A-4D6F-83FB-9EB715442487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A7575-99DF-4320-ACF5-EF5763C55BBD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 dirty="0"/>
            <a:t>Refreshments</a:t>
          </a:r>
        </a:p>
      </dsp:txBody>
      <dsp:txXfrm>
        <a:off x="8587800" y="253566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AD293-66C9-E24A-A8C1-DD8135E97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784191-1B18-6A42-A8A7-7816C9898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558ABD-CC37-D74A-B58E-A5F4B069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1D5A1D-5E82-3E42-98FA-10F684BC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55E7C-9BF8-E340-93DF-FCF337F2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F159C-1448-6747-816B-1023EF0A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55778-3330-604C-BA20-B126038F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289FF4-09D8-0B47-8D3A-48FD7EAA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B2157-EC80-BA48-89A3-3000B9F4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8AD52-ECAD-254D-B2BA-F3E50AD7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A3563-6984-134B-9161-63DB5C77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9CDEC2-BBF2-D544-8714-49ECF2B1F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38C2E-FF7C-054B-83FF-1760CE7B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B31D88-03D6-CE4E-8B25-B30BED4F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387014-06D2-5D43-97FB-D2F1715B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3FFED-6779-5A4A-AB87-8E57AAC9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52AFB4-C87B-044F-85B4-AC8D675C4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290778-710E-F245-9354-BA68FE6AC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CA2DA2-5490-AD44-BEB1-E5CBFCAF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11F07-25BF-B34D-BF82-FAB150D0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BD29B8-9DCE-354E-AE93-CE1E5E52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69B99-933A-FB44-BBE8-BC401920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9916AD-10E9-3F49-967E-AF821D73D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262E46-D246-D54A-913B-49CFDB4E1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630A1-A607-FC4B-BF3F-37D41FB98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924E52-C5DA-0D42-885F-FD6A160EA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5EC243-98C0-774C-B33C-5692FC7D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BAD9F6-43F5-AD49-841A-EEFE617E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73F272-1989-6D47-A54A-BEB5D8BB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9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D7BAA-FC1A-CA45-99FF-B2280A76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1EEC-2E18-F34A-8184-67DED34C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884FCA-BC17-BC4C-99B3-5C625603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A3B65F-7115-7948-A00C-30F51DAA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7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FDCE65-06B8-EE4D-B246-531D5293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FE8A8C-6ECD-A447-B61B-DDEF90B5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9EDAE4-9ED7-B642-8A53-07F940D3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29837-FF83-4F48-B8A0-6F3530DA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1F3750-3490-8644-9B3E-4CB0A11A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38764A-A46D-CF4D-AF1D-47257D8FF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869039-F694-DA44-AB1A-E3696BDE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5A2582-99AB-9D41-A5A1-E9CAA48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4482E3-AE2D-5948-8B97-D6E360F6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4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7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CC210-BA57-524B-87D7-A4A0FDA4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56070C-AE08-1D4C-BF28-9815AED2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99E80C-27AE-3844-AC7D-4F4D23860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866B29-9E97-A44C-BE42-6DEE9C81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CDF699-4CC3-6A47-8991-29BACDF3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560DC2-6AB3-F248-B105-C36EBF32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9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4CBA6-8D38-7746-8E72-EA4440E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A7C50E-82D6-DF43-B3E2-E2136D539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B488D-8347-D34C-9C28-C6773B4B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4DB615-FA5C-FA4D-97BB-A6BB685F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92EB12-B273-EE46-BDA6-83F2F265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16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F9F8E1-3FD4-5F49-8925-004D89E3C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E06DA6-8F52-2C44-970C-4C9276C2E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CFAC60-56B6-314C-B5B3-1A2D5E6C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827626-493F-8647-A953-45324070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C6AA5-1484-8D47-B703-0AE584AF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9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5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8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F2F38A-284F-1C42-A2F7-1BFFB6F8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283608-9EA1-DC49-863F-B0B94F21D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CDDEA1-2B01-6749-B36C-249CA224D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A13C-ECDA-EB4F-8021-9DBFA0F00D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F3D473-A939-FF42-8BD5-8FDB1BC79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BF9B0D-7DE9-1448-B11C-2DC09F6B4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2EAD-121A-0945-8201-BE8DD58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garden&#10;&#10;Description automatically generated">
            <a:extLst>
              <a:ext uri="{FF2B5EF4-FFF2-40B4-BE49-F238E27FC236}">
                <a16:creationId xmlns:a16="http://schemas.microsoft.com/office/drawing/2014/main" xmlns="" id="{AADDBEA2-DDE3-B142-81D2-525D253839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DDBE-551A-C048-959E-9EC3740D4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PLE HOA Fall Meeting</a:t>
            </a:r>
            <a:br>
              <a:rPr lang="en-US" sz="36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November 15, 2019</a:t>
            </a:r>
            <a:endParaRPr lang="en-US" sz="3600" b="1" i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6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EF470-E003-3341-8528-4C456852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277"/>
            <a:ext cx="4575048" cy="4930246"/>
          </a:xfrm>
        </p:spPr>
        <p:txBody>
          <a:bodyPr anchor="t">
            <a:normAutofit/>
          </a:bodyPr>
          <a:lstStyle/>
          <a:p>
            <a:r>
              <a:rPr lang="en-US" sz="4400" b="1" i="1" dirty="0"/>
              <a:t>Next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D16D75-C7FE-6949-B102-B575951D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340" y="1474849"/>
            <a:ext cx="7544098" cy="4930246"/>
          </a:xfrm>
        </p:spPr>
        <p:txBody>
          <a:bodyPr anchor="ctr">
            <a:normAutofit/>
          </a:bodyPr>
          <a:lstStyle/>
          <a:p>
            <a:r>
              <a:rPr lang="en-US" sz="2600" dirty="0"/>
              <a:t>Remove 2 treehouses (volunteers please?)</a:t>
            </a:r>
          </a:p>
          <a:p>
            <a:r>
              <a:rPr lang="en-US" sz="2600" dirty="0"/>
              <a:t>Continual gravel maintenance and replacement</a:t>
            </a:r>
            <a:endParaRPr lang="en-US" sz="2600" dirty="0">
              <a:cs typeface="Calibri"/>
            </a:endParaRPr>
          </a:p>
          <a:p>
            <a:r>
              <a:rPr lang="en-US" sz="2600" dirty="0"/>
              <a:t>Landscaping improvements and maintenance</a:t>
            </a:r>
            <a:endParaRPr lang="en-US" sz="2600" dirty="0">
              <a:cs typeface="Calibri"/>
            </a:endParaRPr>
          </a:p>
          <a:p>
            <a:r>
              <a:rPr lang="en-US" sz="2600" dirty="0"/>
              <a:t>Prepare for contingencies – snow plowing, windstorms, etc.</a:t>
            </a:r>
            <a:endParaRPr lang="en-US" sz="2600" dirty="0">
              <a:cs typeface="Calibri"/>
            </a:endParaRPr>
          </a:p>
          <a:p>
            <a:r>
              <a:rPr lang="en-US" sz="2600" dirty="0">
                <a:ea typeface="+mn-lt"/>
                <a:cs typeface="+mn-lt"/>
              </a:rPr>
              <a:t>Group-based community compliance reviews</a:t>
            </a:r>
          </a:p>
          <a:p>
            <a:r>
              <a:rPr lang="en-US" sz="2600" dirty="0">
                <a:ea typeface="+mn-lt"/>
                <a:cs typeface="+mn-lt"/>
              </a:rPr>
              <a:t>CC&amp;R updates: 27 years old and never amended</a:t>
            </a:r>
          </a:p>
          <a:p>
            <a:pPr lvl="1"/>
            <a:r>
              <a:rPr lang="en-US" sz="2600" dirty="0">
                <a:ea typeface="+mn-lt"/>
                <a:cs typeface="+mn-lt"/>
              </a:rPr>
              <a:t>Roof &amp; antenna changes are under review</a:t>
            </a:r>
          </a:p>
          <a:p>
            <a:pPr lvl="1"/>
            <a:r>
              <a:rPr lang="en-US" sz="2600" dirty="0">
                <a:ea typeface="+mn-lt"/>
                <a:cs typeface="+mn-lt"/>
              </a:rPr>
              <a:t>Other changes TBD, with proper approval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96" y="1834382"/>
            <a:ext cx="3523306" cy="42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AC9D9-BC8E-3D40-9B1B-75F4D499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Vision Q&amp;A</a:t>
            </a:r>
          </a:p>
        </p:txBody>
      </p:sp>
    </p:spTree>
    <p:extLst>
      <p:ext uri="{BB962C8B-B14F-4D97-AF65-F5344CB8AC3E}">
        <p14:creationId xmlns:p14="http://schemas.microsoft.com/office/powerpoint/2010/main" val="187573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" y="365125"/>
            <a:ext cx="10986448" cy="13255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PLE HOA Treasurer’s Report, November 15, 2019: 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806598"/>
            <a:ext cx="10986448" cy="4696464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2019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Year End Projected </a:t>
            </a:r>
            <a:r>
              <a:rPr lang="en-US" sz="2600" b="1" dirty="0">
                <a:solidFill>
                  <a:srgbClr val="00FF00"/>
                </a:solidFill>
              </a:rPr>
              <a:t>Balance = ~$17.4K, as budgeted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~$5K of volunteer labor allowed additional cleanup to be done within budget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2020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Projected Expenses = $13.8K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Dues at current level of $375/year = $12.0K, </a:t>
            </a:r>
            <a:r>
              <a:rPr lang="en-US" sz="2600" b="1" dirty="0">
                <a:solidFill>
                  <a:srgbClr val="FF0000"/>
                </a:solidFill>
              </a:rPr>
              <a:t>$1.8K shortfall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Therefore, to have a balanced budget, </a:t>
            </a:r>
            <a:r>
              <a:rPr lang="en-US" sz="2600" b="1" dirty="0">
                <a:solidFill>
                  <a:srgbClr val="00FF00"/>
                </a:solidFill>
              </a:rPr>
              <a:t>dues would increase by 15% to $430/year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32 x $430/year = $13.8K.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Reserve Account for Asset Replacement, Contingency and First 3 Months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Target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00FF00"/>
                </a:solidFill>
              </a:rPr>
              <a:t>Reserve at YE 2020 = ~$17K</a:t>
            </a:r>
            <a:endParaRPr lang="en-U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51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PLE Expenses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47" y="914399"/>
            <a:ext cx="8026371" cy="5447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066" y="879697"/>
            <a:ext cx="3423533" cy="54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513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2020 Budget Comparison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6392" y="2105686"/>
            <a:ext cx="3065748" cy="107721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  $600 for flowers &amp; mulch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   $750 </a:t>
            </a:r>
            <a:r>
              <a:rPr lang="en-US" sz="1600" dirty="0">
                <a:solidFill>
                  <a:prstClr val="black"/>
                </a:solidFill>
              </a:rPr>
              <a:t>for </a:t>
            </a:r>
            <a:r>
              <a:rPr lang="en-US" sz="1600" dirty="0" smtClean="0">
                <a:solidFill>
                  <a:prstClr val="black"/>
                </a:solidFill>
              </a:rPr>
              <a:t>fence cleaning  </a:t>
            </a:r>
          </a:p>
          <a:p>
            <a:r>
              <a:rPr lang="en-US" sz="1600" u="sng" dirty="0" smtClean="0">
                <a:solidFill>
                  <a:prstClr val="black"/>
                </a:solidFill>
              </a:rPr>
              <a:t>   $130 </a:t>
            </a:r>
            <a:r>
              <a:rPr lang="en-US" sz="1600" dirty="0">
                <a:solidFill>
                  <a:prstClr val="black"/>
                </a:solidFill>
              </a:rPr>
              <a:t>for </a:t>
            </a:r>
            <a:r>
              <a:rPr lang="en-US" sz="1600" dirty="0" smtClean="0">
                <a:solidFill>
                  <a:prstClr val="black"/>
                </a:solidFill>
              </a:rPr>
              <a:t>irrigation maintenance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$1,480 total annual maintenance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619600" y="3182904"/>
            <a:ext cx="336792" cy="110445"/>
          </a:xfrm>
          <a:prstGeom prst="straightConnector1">
            <a:avLst/>
          </a:prstGeom>
          <a:ln w="41275">
            <a:solidFill>
              <a:srgbClr val="66FF3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56392" y="3693891"/>
            <a:ext cx="2962717" cy="181588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Various projects, depending on volunteer support,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Treehouse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Common gravel additions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Tree and branch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Solar light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Other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619600" y="3534882"/>
            <a:ext cx="336792" cy="187112"/>
          </a:xfrm>
          <a:prstGeom prst="straightConnector1">
            <a:avLst/>
          </a:prstGeom>
          <a:ln w="41275">
            <a:solidFill>
              <a:srgbClr val="66FF3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36" y="990440"/>
            <a:ext cx="8168264" cy="52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7"/>
            <a:ext cx="10515600" cy="858368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Reserve Requirements for YE 2020 = </a:t>
            </a:r>
            <a:r>
              <a:rPr lang="en-US" b="1" i="1" dirty="0">
                <a:solidFill>
                  <a:srgbClr val="00FF00"/>
                </a:solidFill>
              </a:rPr>
              <a:t>~$17K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1514901"/>
            <a:ext cx="10671412" cy="4610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Repair and Replacement of Assets; Target Balance at YE 2020 = </a:t>
            </a:r>
            <a:r>
              <a:rPr lang="en-US" b="1" dirty="0">
                <a:solidFill>
                  <a:srgbClr val="00FF00"/>
                </a:solidFill>
              </a:rPr>
              <a:t>~$9K</a:t>
            </a:r>
          </a:p>
          <a:p>
            <a:pPr lvl="1"/>
            <a:r>
              <a:rPr lang="en-US" sz="2300" dirty="0">
                <a:solidFill>
                  <a:schemeClr val="bg1"/>
                </a:solidFill>
              </a:rPr>
              <a:t>Fence: 5 years of 30 year life with ~$21K replacement cost = $3.5K</a:t>
            </a:r>
          </a:p>
          <a:p>
            <a:pPr lvl="1"/>
            <a:r>
              <a:rPr lang="en-US" sz="2300" dirty="0">
                <a:solidFill>
                  <a:schemeClr val="bg1"/>
                </a:solidFill>
              </a:rPr>
              <a:t>Mailbox Kiosks: 20 years of 40 year life with ~$8.0K replacement cost = $4.0K</a:t>
            </a:r>
          </a:p>
          <a:p>
            <a:pPr lvl="1"/>
            <a:r>
              <a:rPr lang="en-US" sz="2300" dirty="0">
                <a:solidFill>
                  <a:schemeClr val="bg1"/>
                </a:solidFill>
              </a:rPr>
              <a:t>Sign: 20 years of 30 year life with ~$2K replacement cost = $1.3K</a:t>
            </a:r>
          </a:p>
          <a:p>
            <a:pPr lvl="1"/>
            <a:r>
              <a:rPr lang="en-US" sz="2300" dirty="0">
                <a:solidFill>
                  <a:schemeClr val="bg1"/>
                </a:solidFill>
              </a:rPr>
              <a:t>Note: contributions to the Repair and Replacement Reserve should = ~$1K/year.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Contingency = </a:t>
            </a:r>
            <a:r>
              <a:rPr lang="en-US" b="1" dirty="0">
                <a:solidFill>
                  <a:srgbClr val="00FF00"/>
                </a:solidFill>
              </a:rPr>
              <a:t>$5K</a:t>
            </a:r>
          </a:p>
          <a:p>
            <a:pPr lvl="1"/>
            <a:r>
              <a:rPr lang="en-US" sz="2300" dirty="0">
                <a:solidFill>
                  <a:schemeClr val="bg1"/>
                </a:solidFill>
              </a:rPr>
              <a:t>Recommended for unforeseen expenses, vandalism, legal action, etc.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Amount Needed for January - March of the Following Year = </a:t>
            </a:r>
            <a:r>
              <a:rPr lang="en-US" b="1" dirty="0">
                <a:solidFill>
                  <a:srgbClr val="00FF00"/>
                </a:solidFill>
              </a:rPr>
              <a:t>$3K</a:t>
            </a:r>
          </a:p>
          <a:p>
            <a:pPr lvl="1"/>
            <a:r>
              <a:rPr lang="en-US" sz="2300" dirty="0">
                <a:solidFill>
                  <a:schemeClr val="bg1"/>
                </a:solidFill>
              </a:rPr>
              <a:t>$1K/month expenses before dues are received in late-March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4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AC9D9-BC8E-3D40-9B1B-75F4D499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Finance Q&amp;A</a:t>
            </a:r>
          </a:p>
        </p:txBody>
      </p:sp>
    </p:spTree>
    <p:extLst>
      <p:ext uri="{BB962C8B-B14F-4D97-AF65-F5344CB8AC3E}">
        <p14:creationId xmlns:p14="http://schemas.microsoft.com/office/powerpoint/2010/main" val="311296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CFDB3-D79D-8745-A0AD-3F838B43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2020 Board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06995-36C7-B14C-9CD2-610AB312C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other nominations?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BEFCDF-C2C2-4644-A141-2BAABA1D1E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2757890"/>
            <a:ext cx="10905066" cy="37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9090F-C9B0-5D48-81E9-59A9A1838DA6}"/>
              </a:ext>
            </a:extLst>
          </p:cNvPr>
          <p:cNvSpPr txBox="1"/>
          <p:nvPr/>
        </p:nvSpPr>
        <p:spPr>
          <a:xfrm>
            <a:off x="3586915" y="2705725"/>
            <a:ext cx="50181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278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0443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Financial Backup Slides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5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E5643-92AB-134D-AAAB-89D64161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/>
              <a:t>Agenda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5FCD10CA-4C9F-48B2-B303-CAD7E23C1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2948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16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PLE Expenses and Dues Per Homeowner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68" y="969540"/>
            <a:ext cx="8495463" cy="53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7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2018, 2019 and 2020 Budget Comparison Notes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6" y="1338799"/>
            <a:ext cx="10295426" cy="41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PLE Expense History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3508" y="1394359"/>
            <a:ext cx="4811150" cy="4970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prstClr val="black"/>
                </a:solidFill>
              </a:rPr>
              <a:t>Significant Non-Routine Expenses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</a:t>
            </a:r>
            <a:r>
              <a:rPr lang="en-US" dirty="0">
                <a:solidFill>
                  <a:prstClr val="black"/>
                </a:solidFill>
              </a:rPr>
              <a:t>5.1K for mailbox project in </a:t>
            </a:r>
            <a:r>
              <a:rPr lang="en-US" dirty="0" smtClean="0">
                <a:solidFill>
                  <a:prstClr val="black"/>
                </a:solidFill>
              </a:rPr>
              <a:t>2000</a:t>
            </a:r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</a:t>
            </a:r>
            <a:r>
              <a:rPr lang="en-US" dirty="0">
                <a:solidFill>
                  <a:prstClr val="black"/>
                </a:solidFill>
              </a:rPr>
              <a:t>3.2K for fence painting in </a:t>
            </a:r>
            <a:r>
              <a:rPr lang="en-US" dirty="0" smtClean="0">
                <a:solidFill>
                  <a:prstClr val="black"/>
                </a:solidFill>
              </a:rPr>
              <a:t>2005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</a:t>
            </a:r>
            <a:r>
              <a:rPr lang="en-US" dirty="0">
                <a:solidFill>
                  <a:prstClr val="black"/>
                </a:solidFill>
              </a:rPr>
              <a:t>5.1K for landscape enhancement in </a:t>
            </a:r>
            <a:r>
              <a:rPr lang="en-US" dirty="0" smtClean="0">
                <a:solidFill>
                  <a:prstClr val="black"/>
                </a:solidFill>
              </a:rPr>
              <a:t>2006</a:t>
            </a:r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</a:t>
            </a:r>
            <a:r>
              <a:rPr lang="en-US" dirty="0">
                <a:solidFill>
                  <a:prstClr val="black"/>
                </a:solidFill>
              </a:rPr>
              <a:t>4.6K for fence maintenance in </a:t>
            </a:r>
            <a:r>
              <a:rPr lang="en-US" dirty="0" smtClean="0">
                <a:solidFill>
                  <a:prstClr val="black"/>
                </a:solidFill>
              </a:rPr>
              <a:t>2008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</a:t>
            </a:r>
            <a:r>
              <a:rPr lang="en-US" dirty="0">
                <a:solidFill>
                  <a:prstClr val="black"/>
                </a:solidFill>
              </a:rPr>
              <a:t>6.6K landscape renovation and $3.3K for tree removal (storm related) in </a:t>
            </a:r>
            <a:r>
              <a:rPr lang="en-US" dirty="0" smtClean="0">
                <a:solidFill>
                  <a:prstClr val="black"/>
                </a:solidFill>
              </a:rPr>
              <a:t>2009</a:t>
            </a:r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</a:t>
            </a:r>
            <a:r>
              <a:rPr lang="en-US" dirty="0">
                <a:solidFill>
                  <a:prstClr val="black"/>
                </a:solidFill>
              </a:rPr>
              <a:t>16.1K for fence replacement in 2015 </a:t>
            </a:r>
            <a:r>
              <a:rPr lang="en-US" dirty="0" smtClean="0">
                <a:solidFill>
                  <a:prstClr val="black"/>
                </a:solidFill>
              </a:rPr>
              <a:t>&amp; 2016</a:t>
            </a:r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</a:t>
            </a:r>
            <a:r>
              <a:rPr lang="en-US" dirty="0">
                <a:solidFill>
                  <a:prstClr val="black"/>
                </a:solidFill>
              </a:rPr>
              <a:t>1.8K for irrigation repair, </a:t>
            </a:r>
            <a:r>
              <a:rPr lang="en-US" dirty="0" smtClean="0">
                <a:solidFill>
                  <a:prstClr val="black"/>
                </a:solidFill>
              </a:rPr>
              <a:t>and $5.0K </a:t>
            </a:r>
            <a:r>
              <a:rPr lang="en-US" dirty="0">
                <a:solidFill>
                  <a:prstClr val="black"/>
                </a:solidFill>
              </a:rPr>
              <a:t>for one-time removal of weeds from </a:t>
            </a:r>
            <a:r>
              <a:rPr lang="en-US" dirty="0" smtClean="0">
                <a:solidFill>
                  <a:prstClr val="black"/>
                </a:solidFill>
              </a:rPr>
              <a:t>gravel </a:t>
            </a:r>
            <a:r>
              <a:rPr lang="en-US" dirty="0">
                <a:solidFill>
                  <a:prstClr val="black"/>
                </a:solidFill>
              </a:rPr>
              <a:t>in 2019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$2.6K for unspecified periodic maintenance in 2020.</a:t>
            </a:r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2" y="1397800"/>
            <a:ext cx="6340798" cy="49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PLE Landscape Maintenance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3077" y="1081826"/>
            <a:ext cx="4860024" cy="5278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prstClr val="black"/>
                </a:solidFill>
              </a:rPr>
              <a:t>Changes from $6.4K in 2017</a:t>
            </a:r>
          </a:p>
          <a:p>
            <a:pPr algn="ctr"/>
            <a:endParaRPr lang="en-US" sz="2000" b="1" u="sng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prstClr val="black"/>
                </a:solidFill>
              </a:rPr>
              <a:t>2018</a:t>
            </a:r>
            <a:r>
              <a:rPr lang="en-US" dirty="0" smtClean="0">
                <a:solidFill>
                  <a:prstClr val="black"/>
                </a:solidFill>
              </a:rPr>
              <a:t> is $1.6K higher than 2017 because: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JP Landscape quit, replacements cost $1.6K more. 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prstClr val="black"/>
                </a:solidFill>
              </a:rPr>
              <a:t>2019</a:t>
            </a:r>
            <a:r>
              <a:rPr lang="en-US" dirty="0" smtClean="0">
                <a:solidFill>
                  <a:prstClr val="black"/>
                </a:solidFill>
              </a:rPr>
              <a:t> is $1.7K higher than 2017 because: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 replacement landscapers cost more and were unreliable. New provider, more reliable with slightly higher costs than JP Landscape, started in October.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prstClr val="black"/>
                </a:solidFill>
              </a:rPr>
              <a:t>2020</a:t>
            </a:r>
            <a:r>
              <a:rPr lang="en-US" dirty="0" smtClean="0">
                <a:solidFill>
                  <a:prstClr val="black"/>
                </a:solidFill>
              </a:rPr>
              <a:t> is only $0.2K higher than 2017 because: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New provider agreement continues through 2020.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1081826"/>
            <a:ext cx="6490952" cy="5274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09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PLE Dues and Income History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8" y="1313354"/>
            <a:ext cx="5310328" cy="507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77" y="1313354"/>
            <a:ext cx="6171494" cy="50736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4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PLE Balance, Income and Expense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93" y="914400"/>
            <a:ext cx="8525813" cy="5683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PLE Monthly Cash Balance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86" y="1134789"/>
            <a:ext cx="8697933" cy="52405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1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Summary of 2019 PLE Volunteer Labor: ~$5,000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77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Fence cleaned (first time since installation in 2015) = $1,500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Branches removed along 190</a:t>
            </a:r>
            <a:r>
              <a:rPr lang="en-US" baseline="30000" dirty="0" smtClean="0"/>
              <a:t>th</a:t>
            </a:r>
            <a:r>
              <a:rPr lang="en-US" dirty="0" smtClean="0"/>
              <a:t> = $1,500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Mailbox Kiosks painted after staples and nails removed = $700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Monument pressure washed = $500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Bushes and Shrubs trimmed around the monument = $500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Weeds, Leaves and Debris removed during August and September when PLE did not receive landscape maintenance services = $500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6CE4-D3DA-4590-9E98-15A43D5BE0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4E54D-3BA6-CF42-A4D2-432307FE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Addressing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CDBD51-1DD1-234A-A75D-8A2B65CE3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027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Challenges over past 5-10 years</a:t>
            </a:r>
          </a:p>
          <a:p>
            <a:pPr lvl="1"/>
            <a:r>
              <a:rPr lang="en-US" sz="2800" dirty="0"/>
              <a:t>Poor communications</a:t>
            </a:r>
          </a:p>
          <a:p>
            <a:pPr lvl="1"/>
            <a:r>
              <a:rPr lang="en-US" sz="2800" dirty="0"/>
              <a:t>Limited financial reporting</a:t>
            </a:r>
          </a:p>
          <a:p>
            <a:pPr lvl="1"/>
            <a:r>
              <a:rPr lang="en-US" sz="2800" dirty="0"/>
              <a:t>Little community involvement</a:t>
            </a:r>
          </a:p>
          <a:p>
            <a:pPr lvl="1"/>
            <a:r>
              <a:rPr lang="en-US" sz="2800" dirty="0"/>
              <a:t>Overgrown trees &amp; landscaping</a:t>
            </a:r>
          </a:p>
          <a:p>
            <a:pPr lvl="1"/>
            <a:r>
              <a:rPr lang="en-US" sz="2800" dirty="0"/>
              <a:t>Eroded gravel, pot holes</a:t>
            </a:r>
          </a:p>
          <a:p>
            <a:pPr lvl="1"/>
            <a:r>
              <a:rPr lang="en-US" sz="2800" dirty="0"/>
              <a:t>Monument in poor condition</a:t>
            </a:r>
          </a:p>
          <a:p>
            <a:pPr lvl="1"/>
            <a:r>
              <a:rPr lang="en-US" sz="2800" dirty="0"/>
              <a:t>Community spirit?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sign in front of a brick wall&#10;&#10;Description automatically generated">
            <a:extLst>
              <a:ext uri="{FF2B5EF4-FFF2-40B4-BE49-F238E27FC236}">
                <a16:creationId xmlns:a16="http://schemas.microsoft.com/office/drawing/2014/main" xmlns="" id="{E9961051-9EBA-0940-A333-F92CC95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832" y="2145792"/>
            <a:ext cx="4315968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4E54D-3BA6-CF42-A4D2-432307FE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Addressing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CDBD51-1DD1-234A-A75D-8A2B65CE3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027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Challenges over past 5-10 years</a:t>
            </a:r>
          </a:p>
          <a:p>
            <a:pPr lvl="1"/>
            <a:r>
              <a:rPr lang="en-US" sz="2800" dirty="0"/>
              <a:t>Poor communications</a:t>
            </a:r>
          </a:p>
          <a:p>
            <a:pPr lvl="1"/>
            <a:r>
              <a:rPr lang="en-US" sz="2800" dirty="0"/>
              <a:t>Limited financial reporting</a:t>
            </a:r>
          </a:p>
          <a:p>
            <a:pPr lvl="1"/>
            <a:r>
              <a:rPr lang="en-US" sz="2800" dirty="0"/>
              <a:t>Little community involvement</a:t>
            </a:r>
          </a:p>
          <a:p>
            <a:pPr lvl="1"/>
            <a:r>
              <a:rPr lang="en-US" sz="2800" dirty="0"/>
              <a:t>Overgrown trees &amp; landscaping</a:t>
            </a:r>
          </a:p>
          <a:p>
            <a:pPr lvl="1"/>
            <a:r>
              <a:rPr lang="en-US" sz="2800" dirty="0"/>
              <a:t>Eroded gravel, pot holes</a:t>
            </a:r>
          </a:p>
          <a:p>
            <a:pPr lvl="1"/>
            <a:r>
              <a:rPr lang="en-US" sz="2800" dirty="0"/>
              <a:t>Monument in poor condition</a:t>
            </a:r>
          </a:p>
          <a:p>
            <a:pPr lvl="1"/>
            <a:r>
              <a:rPr lang="en-US" sz="2800" dirty="0"/>
              <a:t>Community spirit?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51" y="1825625"/>
            <a:ext cx="4854349" cy="36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A0ECF-EAE3-8343-B9FE-EE8F8D7D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kern="1200" dirty="0">
                <a:latin typeface="+mj-lt"/>
                <a:ea typeface="+mj-ea"/>
                <a:cs typeface="+mj-cs"/>
              </a:rPr>
              <a:t>Introductions – interim board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0B9E52-A7ED-2140-901A-AD405C948E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2004834"/>
            <a:ext cx="10905066" cy="37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4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79702-2338-B644-9A6F-43E74FC0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55677" cy="1325563"/>
          </a:xfrm>
        </p:spPr>
        <p:txBody>
          <a:bodyPr/>
          <a:lstStyle/>
          <a:p>
            <a:r>
              <a:rPr lang="en-US" b="1" i="1" dirty="0"/>
              <a:t>Addressing Challenges </a:t>
            </a:r>
            <a:r>
              <a:rPr lang="en-US" b="1" i="1" u="sng" dirty="0"/>
              <a:t>Together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71469A9-7A23-9C46-973B-E30B6C8B5C26}"/>
              </a:ext>
            </a:extLst>
          </p:cNvPr>
          <p:cNvSpPr/>
          <p:nvPr/>
        </p:nvSpPr>
        <p:spPr>
          <a:xfrm>
            <a:off x="5764086" y="306446"/>
            <a:ext cx="4006365" cy="4006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Informed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725E14C-87B0-9F49-A4D5-95E1B1718B1B}"/>
              </a:ext>
            </a:extLst>
          </p:cNvPr>
          <p:cNvSpPr/>
          <p:nvPr/>
        </p:nvSpPr>
        <p:spPr>
          <a:xfrm>
            <a:off x="4022477" y="2453479"/>
            <a:ext cx="4006365" cy="4006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Involved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68656A5-EED1-1F4D-BE07-19700F02A886}"/>
              </a:ext>
            </a:extLst>
          </p:cNvPr>
          <p:cNvSpPr/>
          <p:nvPr/>
        </p:nvSpPr>
        <p:spPr>
          <a:xfrm>
            <a:off x="7505696" y="2453479"/>
            <a:ext cx="4006365" cy="4006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Improving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858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2C1B0-DCCE-E44E-89FB-1872E925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i="1" dirty="0"/>
              <a:t>Informed</a:t>
            </a:r>
            <a:br>
              <a:rPr lang="en-US" sz="4400" b="1" i="1" dirty="0"/>
            </a:br>
            <a:r>
              <a:rPr lang="en-US" sz="3200" dirty="0"/>
              <a:t>Regular, better communications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700B26-25E5-B74C-BABC-C2059C432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4471" y="1825625"/>
            <a:ext cx="6233160" cy="4272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7BE6BA-24CD-FD4C-9760-093B1BF6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825" y="1825625"/>
            <a:ext cx="48326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68275"/>
            <a:r>
              <a:rPr lang="en-US" sz="2400" dirty="0"/>
              <a:t>New web site – THANKS MICHELLE!</a:t>
            </a:r>
          </a:p>
          <a:p>
            <a:pPr lvl="1" indent="-168275"/>
            <a:r>
              <a:rPr lang="en-US" sz="2000" dirty="0">
                <a:cs typeface="Calibri"/>
              </a:rPr>
              <a:t>PLEHOA.ORG</a:t>
            </a:r>
          </a:p>
          <a:p>
            <a:pPr indent="-168275"/>
            <a:r>
              <a:rPr lang="en-US" sz="2400" dirty="0"/>
              <a:t>Online Q&amp;A, input</a:t>
            </a:r>
            <a:endParaRPr lang="en-US" sz="2400" dirty="0">
              <a:cs typeface="Calibri"/>
            </a:endParaRPr>
          </a:p>
          <a:p>
            <a:pPr indent="-168275"/>
            <a:r>
              <a:rPr lang="en-US" sz="2400" dirty="0"/>
              <a:t>E-mail alerts</a:t>
            </a:r>
          </a:p>
          <a:p>
            <a:pPr indent="-168275"/>
            <a:r>
              <a:rPr lang="en-US" sz="2400" dirty="0"/>
              <a:t>HOA Meeting minutes</a:t>
            </a:r>
          </a:p>
          <a:p>
            <a:pPr indent="-168275"/>
            <a:r>
              <a:rPr lang="en-US" sz="2400" dirty="0"/>
              <a:t>Upcoming projects</a:t>
            </a:r>
          </a:p>
          <a:p>
            <a:pPr indent="-168275"/>
            <a:r>
              <a:rPr lang="en-US" sz="2400" dirty="0">
                <a:cs typeface="Calibri" panose="020F0502020204030204"/>
              </a:rPr>
              <a:t>Accessibility</a:t>
            </a:r>
          </a:p>
          <a:p>
            <a:pPr indent="-168275"/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989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0423F-3773-1A44-9EF2-96E3ED40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20D45-DA7C-3F44-927C-529128CF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19" y="1688091"/>
            <a:ext cx="50383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Community participation in projects = lower dues through “sweat equity”</a:t>
            </a:r>
          </a:p>
          <a:p>
            <a:r>
              <a:rPr lang="en-US" sz="2400" dirty="0"/>
              <a:t>More community volunteers for future improvements</a:t>
            </a:r>
          </a:p>
          <a:p>
            <a:r>
              <a:rPr lang="en-US" sz="2400" dirty="0"/>
              <a:t>Street Reps nominated                           - more needed</a:t>
            </a:r>
          </a:p>
          <a:p>
            <a:r>
              <a:rPr lang="en-US" sz="2400" dirty="0"/>
              <a:t>Community spirit</a:t>
            </a:r>
            <a:endParaRPr lang="en-US" sz="2400" dirty="0">
              <a:cs typeface="Calibri" panose="020F0502020204030204"/>
            </a:endParaRPr>
          </a:p>
          <a:p>
            <a:pPr lvl="1"/>
            <a:r>
              <a:rPr lang="en-US" dirty="0"/>
              <a:t>Decorations</a:t>
            </a:r>
          </a:p>
          <a:p>
            <a:pPr lvl="1"/>
            <a:r>
              <a:rPr lang="en-US" dirty="0"/>
              <a:t>Labor Day Party</a:t>
            </a:r>
          </a:p>
          <a:p>
            <a:r>
              <a:rPr lang="en-US" dirty="0">
                <a:ea typeface="+mn-lt"/>
                <a:cs typeface="+mn-lt"/>
              </a:rPr>
              <a:t>Neighborhood reviews</a:t>
            </a:r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pic>
        <p:nvPicPr>
          <p:cNvPr id="5" name="Picture 4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xmlns="" id="{B05D74ED-3767-E442-B89D-FF776F0DEA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8" y="1688091"/>
            <a:ext cx="5985162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1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27535-D573-8246-AE74-B652D730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81"/>
            <a:ext cx="3494362" cy="4930246"/>
          </a:xfrm>
        </p:spPr>
        <p:txBody>
          <a:bodyPr anchor="t">
            <a:normAutofit/>
          </a:bodyPr>
          <a:lstStyle/>
          <a:p>
            <a:r>
              <a:rPr lang="en-US" sz="4400" b="1" i="1" dirty="0"/>
              <a:t>Improving</a:t>
            </a:r>
            <a:br>
              <a:rPr lang="en-US" sz="4400" b="1" i="1" dirty="0"/>
            </a:br>
            <a:r>
              <a:rPr lang="en-US" sz="4400" dirty="0"/>
              <a:t>Since August…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B931A-7771-264B-A334-0E08EF61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911" y="1645920"/>
            <a:ext cx="53871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Monument</a:t>
            </a:r>
          </a:p>
          <a:p>
            <a:pPr lvl="1"/>
            <a:r>
              <a:rPr lang="en-US" dirty="0"/>
              <a:t>Power wash, solar lights, battery powered sprinkler control, weeding, flowers, seasonal decorations</a:t>
            </a:r>
          </a:p>
          <a:p>
            <a:r>
              <a:rPr lang="en-US" sz="2400" dirty="0"/>
              <a:t>Shoulders repaired by King County</a:t>
            </a:r>
          </a:p>
          <a:p>
            <a:r>
              <a:rPr lang="en-US" sz="2400" dirty="0"/>
              <a:t>Mailbox kiosks painted, nails removed</a:t>
            </a:r>
          </a:p>
          <a:p>
            <a:r>
              <a:rPr lang="en-US" sz="2400" dirty="0"/>
              <a:t>New landscaping contractor</a:t>
            </a:r>
          </a:p>
          <a:p>
            <a:r>
              <a:rPr lang="en-US" sz="2400" dirty="0"/>
              <a:t>4 compliance issues addressed</a:t>
            </a:r>
          </a:p>
          <a:p>
            <a:r>
              <a:rPr lang="en-US" sz="2400" dirty="0"/>
              <a:t>Overgrown trees trimmed</a:t>
            </a:r>
          </a:p>
          <a:p>
            <a:r>
              <a:rPr lang="en-US" sz="2400" dirty="0"/>
              <a:t>Fence cleaned</a:t>
            </a:r>
          </a:p>
          <a:p>
            <a:r>
              <a:rPr lang="en-US" sz="2400" dirty="0">
                <a:ea typeface="+mn-lt"/>
                <a:cs typeface="+mn-lt"/>
              </a:rPr>
              <a:t>Gravel cleaned </a:t>
            </a:r>
          </a:p>
        </p:txBody>
      </p:sp>
      <p:pic>
        <p:nvPicPr>
          <p:cNvPr id="7" name="Picture 6" descr="A group of people in a garden&#10;&#10;Description automatically generated">
            <a:extLst>
              <a:ext uri="{FF2B5EF4-FFF2-40B4-BE49-F238E27FC236}">
                <a16:creationId xmlns:a16="http://schemas.microsoft.com/office/drawing/2014/main" xmlns="" id="{0B21A2C9-1796-2A4C-93CB-1781C5840B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5" y="1814652"/>
            <a:ext cx="6123709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4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9151</TotalTime>
  <Words>702</Words>
  <Application>Microsoft Office PowerPoint</Application>
  <PresentationFormat>Widescreen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Office Theme</vt:lpstr>
      <vt:lpstr>1_Office Theme</vt:lpstr>
      <vt:lpstr>PLE HOA Fall Meeting November 15, 2019</vt:lpstr>
      <vt:lpstr>Agenda</vt:lpstr>
      <vt:lpstr>Addressing Challenges</vt:lpstr>
      <vt:lpstr>Addressing Challenges</vt:lpstr>
      <vt:lpstr>Introductions – interim board members</vt:lpstr>
      <vt:lpstr>Addressing Challenges Together</vt:lpstr>
      <vt:lpstr>Informed Regular, better communications</vt:lpstr>
      <vt:lpstr>Involved</vt:lpstr>
      <vt:lpstr>Improving Since August…</vt:lpstr>
      <vt:lpstr>Next Improvements</vt:lpstr>
      <vt:lpstr>Vision Q&amp;A</vt:lpstr>
      <vt:lpstr>PLE HOA Treasurer’s Report, November 15, 2019: Executive Summary</vt:lpstr>
      <vt:lpstr>PLE Expenses</vt:lpstr>
      <vt:lpstr>2020 Budget Comparison</vt:lpstr>
      <vt:lpstr>Reserve Requirements for YE 2020 = ~$17K</vt:lpstr>
      <vt:lpstr>Finance Q&amp;A</vt:lpstr>
      <vt:lpstr>2020 Board Elections</vt:lpstr>
      <vt:lpstr>PowerPoint Presentation</vt:lpstr>
      <vt:lpstr>Financial Backup Slides</vt:lpstr>
      <vt:lpstr>PLE Expenses and Dues Per Homeowner</vt:lpstr>
      <vt:lpstr>2018, 2019 and 2020 Budget Comparison Notes</vt:lpstr>
      <vt:lpstr>PLE Expense History</vt:lpstr>
      <vt:lpstr>PLE Landscape Maintenance</vt:lpstr>
      <vt:lpstr>PLE Dues and Income History</vt:lpstr>
      <vt:lpstr>PLE Balance, Income and Expense</vt:lpstr>
      <vt:lpstr>PLE Monthly Cash Balance</vt:lpstr>
      <vt:lpstr>Summary of 2019 PLE Volunteer Labor: ~$5,000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 HOA Fall Meeting November 15, 2019</dc:title>
  <dc:creator>Marlowe Fenne</dc:creator>
  <cp:lastModifiedBy>Larry</cp:lastModifiedBy>
  <cp:revision>130</cp:revision>
  <dcterms:created xsi:type="dcterms:W3CDTF">2019-10-31T03:37:14Z</dcterms:created>
  <dcterms:modified xsi:type="dcterms:W3CDTF">2019-11-15T18:10:24Z</dcterms:modified>
</cp:coreProperties>
</file>