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94" r:id="rId3"/>
    <p:sldId id="260" r:id="rId4"/>
    <p:sldId id="258" r:id="rId5"/>
    <p:sldId id="298" r:id="rId6"/>
    <p:sldId id="257" r:id="rId7"/>
    <p:sldId id="313" r:id="rId8"/>
    <p:sldId id="311" r:id="rId9"/>
    <p:sldId id="308" r:id="rId10"/>
    <p:sldId id="296" r:id="rId11"/>
    <p:sldId id="304" r:id="rId12"/>
    <p:sldId id="280" r:id="rId13"/>
    <p:sldId id="312" r:id="rId14"/>
    <p:sldId id="292" r:id="rId15"/>
    <p:sldId id="259" r:id="rId16"/>
    <p:sldId id="301" r:id="rId17"/>
    <p:sldId id="261" r:id="rId18"/>
    <p:sldId id="302" r:id="rId19"/>
    <p:sldId id="303" r:id="rId20"/>
    <p:sldId id="300" r:id="rId21"/>
    <p:sldId id="299" r:id="rId22"/>
    <p:sldId id="309" r:id="rId23"/>
    <p:sldId id="310" r:id="rId24"/>
    <p:sldId id="29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4326" autoAdjust="0"/>
  </p:normalViewPr>
  <p:slideViewPr>
    <p:cSldViewPr snapToGrid="0" snapToObjects="1">
      <p:cViewPr varScale="1">
        <p:scale>
          <a:sx n="62" d="100"/>
          <a:sy n="62" d="100"/>
        </p:scale>
        <p:origin x="1136" y="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331DD-B861-4590-B78E-4491084A438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E3F825F-5843-4483-B5F9-5D93CDCC55EF}">
      <dgm:prSet/>
      <dgm:spPr/>
      <dgm:t>
        <a:bodyPr/>
        <a:lstStyle/>
        <a:p>
          <a:pPr>
            <a:lnSpc>
              <a:spcPct val="100000"/>
            </a:lnSpc>
            <a:defRPr cap="all"/>
          </a:pPr>
          <a:r>
            <a:rPr lang="en-US" dirty="0">
              <a:latin typeface="Calibri Light" panose="020F0302020204030204"/>
            </a:rPr>
            <a:t>INTROS</a:t>
          </a:r>
          <a:endParaRPr lang="en-US" b="0" i="0" u="none" strike="noStrike" cap="all" baseline="0" noProof="0" dirty="0">
            <a:latin typeface="Calibri Light"/>
            <a:cs typeface="Calibri Light"/>
          </a:endParaRPr>
        </a:p>
      </dgm:t>
    </dgm:pt>
    <dgm:pt modelId="{C8AF6387-44B1-40EE-92F4-44DD6E6B4F49}" type="parTrans" cxnId="{C51C37BC-7DBA-4CB1-9C5C-6DAC23F89199}">
      <dgm:prSet/>
      <dgm:spPr/>
      <dgm:t>
        <a:bodyPr/>
        <a:lstStyle/>
        <a:p>
          <a:endParaRPr lang="en-US"/>
        </a:p>
      </dgm:t>
    </dgm:pt>
    <dgm:pt modelId="{F341EB4A-A0B8-48F3-842E-CEBA02305E98}" type="sibTrans" cxnId="{C51C37BC-7DBA-4CB1-9C5C-6DAC23F89199}">
      <dgm:prSet/>
      <dgm:spPr/>
      <dgm:t>
        <a:bodyPr/>
        <a:lstStyle/>
        <a:p>
          <a:endParaRPr lang="en-US"/>
        </a:p>
      </dgm:t>
    </dgm:pt>
    <dgm:pt modelId="{F1AEF8CF-13BB-4A7D-B293-F597C5C1ECB8}">
      <dgm:prSet/>
      <dgm:spPr/>
      <dgm:t>
        <a:bodyPr/>
        <a:lstStyle/>
        <a:p>
          <a:pPr>
            <a:lnSpc>
              <a:spcPct val="100000"/>
            </a:lnSpc>
            <a:defRPr cap="all"/>
          </a:pPr>
          <a:r>
            <a:rPr lang="en-US" dirty="0"/>
            <a:t>2023 Update &amp; accomplishments</a:t>
          </a:r>
        </a:p>
      </dgm:t>
    </dgm:pt>
    <dgm:pt modelId="{8DB54177-3ABF-4BC1-9893-7A10289F9832}" type="parTrans" cxnId="{57BB10C6-F0EC-457F-83F2-D0E09BF97E04}">
      <dgm:prSet/>
      <dgm:spPr/>
      <dgm:t>
        <a:bodyPr/>
        <a:lstStyle/>
        <a:p>
          <a:endParaRPr lang="en-US"/>
        </a:p>
      </dgm:t>
    </dgm:pt>
    <dgm:pt modelId="{CB769BCA-30DB-4DE7-9415-43442F965023}" type="sibTrans" cxnId="{57BB10C6-F0EC-457F-83F2-D0E09BF97E04}">
      <dgm:prSet/>
      <dgm:spPr/>
      <dgm:t>
        <a:bodyPr/>
        <a:lstStyle/>
        <a:p>
          <a:endParaRPr lang="en-US"/>
        </a:p>
      </dgm:t>
    </dgm:pt>
    <dgm:pt modelId="{21F19EB2-6928-4A2F-8244-D6CC06D08A4D}">
      <dgm:prSet/>
      <dgm:spPr/>
      <dgm:t>
        <a:bodyPr/>
        <a:lstStyle/>
        <a:p>
          <a:pPr>
            <a:lnSpc>
              <a:spcPct val="100000"/>
            </a:lnSpc>
            <a:defRPr cap="all"/>
          </a:pPr>
          <a:r>
            <a:rPr lang="en-US" dirty="0"/>
            <a:t>Finance Update &amp; banking Proposal</a:t>
          </a:r>
          <a:r>
            <a:rPr lang="en-US" dirty="0">
              <a:latin typeface="Calibri Light" panose="020F0302020204030204"/>
            </a:rPr>
            <a:t> </a:t>
          </a:r>
        </a:p>
      </dgm:t>
    </dgm:pt>
    <dgm:pt modelId="{4A276FA4-98A3-4C1D-92DD-3D66967295FA}" type="parTrans" cxnId="{9C1C4D7D-A415-4980-8353-620B1325E4D6}">
      <dgm:prSet/>
      <dgm:spPr/>
      <dgm:t>
        <a:bodyPr/>
        <a:lstStyle/>
        <a:p>
          <a:endParaRPr lang="en-US"/>
        </a:p>
      </dgm:t>
    </dgm:pt>
    <dgm:pt modelId="{E6D091B5-1409-4E9A-8846-347AFCADB9C9}" type="sibTrans" cxnId="{9C1C4D7D-A415-4980-8353-620B1325E4D6}">
      <dgm:prSet/>
      <dgm:spPr/>
      <dgm:t>
        <a:bodyPr/>
        <a:lstStyle/>
        <a:p>
          <a:endParaRPr lang="en-US"/>
        </a:p>
      </dgm:t>
    </dgm:pt>
    <dgm:pt modelId="{9CDD1FD6-DF4A-4960-BA58-6FDC99187C7F}">
      <dgm:prSet/>
      <dgm:spPr/>
      <dgm:t>
        <a:bodyPr/>
        <a:lstStyle/>
        <a:p>
          <a:pPr>
            <a:lnSpc>
              <a:spcPct val="100000"/>
            </a:lnSpc>
            <a:defRPr cap="all"/>
          </a:pPr>
          <a:r>
            <a:rPr lang="en-US" dirty="0"/>
            <a:t>NOMINATIONs &amp;</a:t>
          </a:r>
        </a:p>
        <a:p>
          <a:pPr>
            <a:lnSpc>
              <a:spcPct val="100000"/>
            </a:lnSpc>
            <a:defRPr cap="all"/>
          </a:pPr>
          <a:r>
            <a:rPr lang="en-US" dirty="0"/>
            <a:t>ELECTION</a:t>
          </a:r>
          <a:endParaRPr lang="en-US" dirty="0">
            <a:latin typeface="Calibri Light" panose="020F0302020204030204"/>
          </a:endParaRPr>
        </a:p>
      </dgm:t>
    </dgm:pt>
    <dgm:pt modelId="{E76B4305-32E8-40AB-94E3-C1FCD2CF7FB1}" type="parTrans" cxnId="{4E043794-56C4-4E49-98EA-9C631F7E389D}">
      <dgm:prSet/>
      <dgm:spPr/>
      <dgm:t>
        <a:bodyPr/>
        <a:lstStyle/>
        <a:p>
          <a:endParaRPr lang="en-US"/>
        </a:p>
      </dgm:t>
    </dgm:pt>
    <dgm:pt modelId="{CD904744-9728-4B2B-9E52-CACE961ABE05}" type="sibTrans" cxnId="{4E043794-56C4-4E49-98EA-9C631F7E389D}">
      <dgm:prSet/>
      <dgm:spPr/>
      <dgm:t>
        <a:bodyPr/>
        <a:lstStyle/>
        <a:p>
          <a:endParaRPr lang="en-US"/>
        </a:p>
      </dgm:t>
    </dgm:pt>
    <dgm:pt modelId="{479389C5-DCE7-4885-942F-DB851DA88AEE}">
      <dgm:prSet/>
      <dgm:spPr/>
      <dgm:t>
        <a:bodyPr/>
        <a:lstStyle/>
        <a:p>
          <a:pPr>
            <a:lnSpc>
              <a:spcPct val="100000"/>
            </a:lnSpc>
            <a:defRPr cap="all"/>
          </a:pPr>
          <a:r>
            <a:rPr lang="en-US" dirty="0"/>
            <a:t>Q&amp;A, Comments</a:t>
          </a:r>
          <a:r>
            <a:rPr lang="en-US" dirty="0">
              <a:latin typeface="Calibri Light" panose="020F0302020204030204"/>
            </a:rPr>
            <a:t> </a:t>
          </a:r>
          <a:endParaRPr lang="en-US" dirty="0"/>
        </a:p>
      </dgm:t>
    </dgm:pt>
    <dgm:pt modelId="{C3DF746A-C652-4BA5-8B5A-B51FA9BA7491}" type="parTrans" cxnId="{86EBC0EF-2A0A-4EFE-A7D3-559166061B4A}">
      <dgm:prSet/>
      <dgm:spPr/>
      <dgm:t>
        <a:bodyPr/>
        <a:lstStyle/>
        <a:p>
          <a:endParaRPr lang="en-US"/>
        </a:p>
      </dgm:t>
    </dgm:pt>
    <dgm:pt modelId="{95D5CB06-F34D-4279-9651-9524583C9C11}" type="sibTrans" cxnId="{86EBC0EF-2A0A-4EFE-A7D3-559166061B4A}">
      <dgm:prSet/>
      <dgm:spPr/>
      <dgm:t>
        <a:bodyPr/>
        <a:lstStyle/>
        <a:p>
          <a:endParaRPr lang="en-US"/>
        </a:p>
      </dgm:t>
    </dgm:pt>
    <dgm:pt modelId="{2884765E-B22A-4BB2-9266-BD7DCEBFAD0A}" type="pres">
      <dgm:prSet presAssocID="{0AC331DD-B861-4590-B78E-4491084A4384}" presName="root" presStyleCnt="0">
        <dgm:presLayoutVars>
          <dgm:dir/>
          <dgm:resizeHandles val="exact"/>
        </dgm:presLayoutVars>
      </dgm:prSet>
      <dgm:spPr/>
    </dgm:pt>
    <dgm:pt modelId="{9A512024-53BA-4183-90B6-3B140607E60B}" type="pres">
      <dgm:prSet presAssocID="{9E3F825F-5843-4483-B5F9-5D93CDCC55EF}" presName="compNode" presStyleCnt="0"/>
      <dgm:spPr/>
    </dgm:pt>
    <dgm:pt modelId="{6DC99E66-4EDA-48B3-93C0-022BB9045201}" type="pres">
      <dgm:prSet presAssocID="{9E3F825F-5843-4483-B5F9-5D93CDCC55EF}" presName="iconBgRect" presStyleLbl="bgShp" presStyleIdx="0" presStyleCnt="5"/>
      <dgm:spPr/>
    </dgm:pt>
    <dgm:pt modelId="{3158A4F8-129A-4BAF-89E7-9F84E030F2C2}" type="pres">
      <dgm:prSet presAssocID="{9E3F825F-5843-4483-B5F9-5D93CDCC55EF}"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D6DAE073-5011-45AE-BCC3-1227C069171C}" type="pres">
      <dgm:prSet presAssocID="{9E3F825F-5843-4483-B5F9-5D93CDCC55EF}" presName="spaceRect" presStyleCnt="0"/>
      <dgm:spPr/>
    </dgm:pt>
    <dgm:pt modelId="{A3C8F1D6-423B-4F1D-8F49-D52CCA745C3A}" type="pres">
      <dgm:prSet presAssocID="{9E3F825F-5843-4483-B5F9-5D93CDCC55EF}" presName="textRect" presStyleLbl="revTx" presStyleIdx="0" presStyleCnt="5">
        <dgm:presLayoutVars>
          <dgm:chMax val="1"/>
          <dgm:chPref val="1"/>
        </dgm:presLayoutVars>
      </dgm:prSet>
      <dgm:spPr/>
    </dgm:pt>
    <dgm:pt modelId="{3603E2B6-D1FE-445B-BD7C-6599347FD5E4}" type="pres">
      <dgm:prSet presAssocID="{F341EB4A-A0B8-48F3-842E-CEBA02305E98}" presName="sibTrans" presStyleCnt="0"/>
      <dgm:spPr/>
    </dgm:pt>
    <dgm:pt modelId="{F2A81035-E6FC-4A44-9879-F35F902F021B}" type="pres">
      <dgm:prSet presAssocID="{F1AEF8CF-13BB-4A7D-B293-F597C5C1ECB8}" presName="compNode" presStyleCnt="0"/>
      <dgm:spPr/>
    </dgm:pt>
    <dgm:pt modelId="{DC9493D9-847B-41E6-862A-84D58FE26007}" type="pres">
      <dgm:prSet presAssocID="{F1AEF8CF-13BB-4A7D-B293-F597C5C1ECB8}" presName="iconBgRect" presStyleLbl="bgShp" presStyleIdx="1" presStyleCnt="5"/>
      <dgm:spPr/>
    </dgm:pt>
    <dgm:pt modelId="{8BF54147-67BE-45E1-93E7-9D6521BE808A}" type="pres">
      <dgm:prSet presAssocID="{F1AEF8CF-13BB-4A7D-B293-F597C5C1ECB8}"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dvertising"/>
        </a:ext>
      </dgm:extLst>
    </dgm:pt>
    <dgm:pt modelId="{41B6CB69-3DB8-4F1B-A7E9-817026F8521E}" type="pres">
      <dgm:prSet presAssocID="{F1AEF8CF-13BB-4A7D-B293-F597C5C1ECB8}" presName="spaceRect" presStyleCnt="0"/>
      <dgm:spPr/>
    </dgm:pt>
    <dgm:pt modelId="{93A4D6C0-B35D-478B-979A-59FEB58F7E74}" type="pres">
      <dgm:prSet presAssocID="{F1AEF8CF-13BB-4A7D-B293-F597C5C1ECB8}" presName="textRect" presStyleLbl="revTx" presStyleIdx="1" presStyleCnt="5">
        <dgm:presLayoutVars>
          <dgm:chMax val="1"/>
          <dgm:chPref val="1"/>
        </dgm:presLayoutVars>
      </dgm:prSet>
      <dgm:spPr/>
    </dgm:pt>
    <dgm:pt modelId="{C0CDED71-6619-460D-B4AE-53E0ED596D86}" type="pres">
      <dgm:prSet presAssocID="{CB769BCA-30DB-4DE7-9415-43442F965023}" presName="sibTrans" presStyleCnt="0"/>
      <dgm:spPr/>
    </dgm:pt>
    <dgm:pt modelId="{97671C86-76AF-43E4-AA4D-6B70BB2A8A62}" type="pres">
      <dgm:prSet presAssocID="{21F19EB2-6928-4A2F-8244-D6CC06D08A4D}" presName="compNode" presStyleCnt="0"/>
      <dgm:spPr/>
    </dgm:pt>
    <dgm:pt modelId="{A1D2D6B8-A4D5-4DC9-BF69-A817BE8FA5D1}" type="pres">
      <dgm:prSet presAssocID="{21F19EB2-6928-4A2F-8244-D6CC06D08A4D}" presName="iconBgRect" presStyleLbl="bgShp" presStyleIdx="2" presStyleCnt="5"/>
      <dgm:spPr/>
    </dgm:pt>
    <dgm:pt modelId="{5BF72421-0813-4D5F-A319-0723C83863DF}" type="pres">
      <dgm:prSet presAssocID="{21F19EB2-6928-4A2F-8244-D6CC06D08A4D}"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C74C9D3C-AA3D-42C5-808C-9406637A136B}" type="pres">
      <dgm:prSet presAssocID="{21F19EB2-6928-4A2F-8244-D6CC06D08A4D}" presName="spaceRect" presStyleCnt="0"/>
      <dgm:spPr/>
    </dgm:pt>
    <dgm:pt modelId="{B77227D9-00D0-4F95-AE31-4E150306EA5E}" type="pres">
      <dgm:prSet presAssocID="{21F19EB2-6928-4A2F-8244-D6CC06D08A4D}" presName="textRect" presStyleLbl="revTx" presStyleIdx="2" presStyleCnt="5">
        <dgm:presLayoutVars>
          <dgm:chMax val="1"/>
          <dgm:chPref val="1"/>
        </dgm:presLayoutVars>
      </dgm:prSet>
      <dgm:spPr/>
    </dgm:pt>
    <dgm:pt modelId="{9E1D864C-6A62-4C68-A773-67BF2D25B201}" type="pres">
      <dgm:prSet presAssocID="{E6D091B5-1409-4E9A-8846-347AFCADB9C9}" presName="sibTrans" presStyleCnt="0"/>
      <dgm:spPr/>
    </dgm:pt>
    <dgm:pt modelId="{A9D767C0-9331-41B2-B651-A15B85747427}" type="pres">
      <dgm:prSet presAssocID="{9CDD1FD6-DF4A-4960-BA58-6FDC99187C7F}" presName="compNode" presStyleCnt="0"/>
      <dgm:spPr/>
    </dgm:pt>
    <dgm:pt modelId="{B39F4F69-5C16-4B88-8902-D6E8E453022B}" type="pres">
      <dgm:prSet presAssocID="{9CDD1FD6-DF4A-4960-BA58-6FDC99187C7F}" presName="iconBgRect" presStyleLbl="bgShp" presStyleIdx="3" presStyleCnt="5"/>
      <dgm:spPr/>
    </dgm:pt>
    <dgm:pt modelId="{76A4DC6C-E536-48EF-88F4-B5741A2F2FD8}" type="pres">
      <dgm:prSet presAssocID="{9CDD1FD6-DF4A-4960-BA58-6FDC99187C7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mark with solid fill"/>
        </a:ext>
      </dgm:extLst>
    </dgm:pt>
    <dgm:pt modelId="{88F8551B-AA84-45A1-A20C-9ACE8785A9E3}" type="pres">
      <dgm:prSet presAssocID="{9CDD1FD6-DF4A-4960-BA58-6FDC99187C7F}" presName="spaceRect" presStyleCnt="0"/>
      <dgm:spPr/>
    </dgm:pt>
    <dgm:pt modelId="{221FF87E-3C79-4FA6-9B2E-7ADCADF558BE}" type="pres">
      <dgm:prSet presAssocID="{9CDD1FD6-DF4A-4960-BA58-6FDC99187C7F}" presName="textRect" presStyleLbl="revTx" presStyleIdx="3" presStyleCnt="5">
        <dgm:presLayoutVars>
          <dgm:chMax val="1"/>
          <dgm:chPref val="1"/>
        </dgm:presLayoutVars>
      </dgm:prSet>
      <dgm:spPr/>
    </dgm:pt>
    <dgm:pt modelId="{8885ED61-5814-4190-857B-79F9B3BD89F1}" type="pres">
      <dgm:prSet presAssocID="{CD904744-9728-4B2B-9E52-CACE961ABE05}" presName="sibTrans" presStyleCnt="0"/>
      <dgm:spPr/>
    </dgm:pt>
    <dgm:pt modelId="{542C46BE-F93C-465D-97B2-07D2D10A3E9B}" type="pres">
      <dgm:prSet presAssocID="{479389C5-DCE7-4885-942F-DB851DA88AEE}" presName="compNode" presStyleCnt="0"/>
      <dgm:spPr/>
    </dgm:pt>
    <dgm:pt modelId="{2543EBAD-E513-421B-B72A-932F45087009}" type="pres">
      <dgm:prSet presAssocID="{479389C5-DCE7-4885-942F-DB851DA88AEE}" presName="iconBgRect" presStyleLbl="bgShp" presStyleIdx="4" presStyleCnt="5"/>
      <dgm:spPr/>
    </dgm:pt>
    <dgm:pt modelId="{BA1F1C7F-486A-4D6F-83FB-9EB715442487}" type="pres">
      <dgm:prSet presAssocID="{479389C5-DCE7-4885-942F-DB851DA88AEE}" presName="iconRect" presStyleLbl="node1" presStyleIdx="4" presStyleCnt="5"/>
      <dgm:spPr>
        <a:blipFill rotWithShape="1">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pt>
    <dgm:pt modelId="{3221B244-DE9A-469D-8998-BA5FF22DEB10}" type="pres">
      <dgm:prSet presAssocID="{479389C5-DCE7-4885-942F-DB851DA88AEE}" presName="spaceRect" presStyleCnt="0"/>
      <dgm:spPr/>
    </dgm:pt>
    <dgm:pt modelId="{049A7575-99DF-4320-ACF5-EF5763C55BBD}" type="pres">
      <dgm:prSet presAssocID="{479389C5-DCE7-4885-942F-DB851DA88AEE}" presName="textRect" presStyleLbl="revTx" presStyleIdx="4" presStyleCnt="5">
        <dgm:presLayoutVars>
          <dgm:chMax val="1"/>
          <dgm:chPref val="1"/>
        </dgm:presLayoutVars>
      </dgm:prSet>
      <dgm:spPr/>
    </dgm:pt>
  </dgm:ptLst>
  <dgm:cxnLst>
    <dgm:cxn modelId="{B254C51E-8F34-4225-9019-5DDC64275B76}" type="presOf" srcId="{F1AEF8CF-13BB-4A7D-B293-F597C5C1ECB8}" destId="{93A4D6C0-B35D-478B-979A-59FEB58F7E74}" srcOrd="0" destOrd="0" presId="urn:microsoft.com/office/officeart/2018/5/layout/IconCircleLabelList"/>
    <dgm:cxn modelId="{BD032948-9CAA-481E-B6C6-08316AA47134}" type="presOf" srcId="{0AC331DD-B861-4590-B78E-4491084A4384}" destId="{2884765E-B22A-4BB2-9266-BD7DCEBFAD0A}" srcOrd="0" destOrd="0" presId="urn:microsoft.com/office/officeart/2018/5/layout/IconCircleLabelList"/>
    <dgm:cxn modelId="{606A8874-70DB-4127-87A5-B387C52DB8D1}" type="presOf" srcId="{9E3F825F-5843-4483-B5F9-5D93CDCC55EF}" destId="{A3C8F1D6-423B-4F1D-8F49-D52CCA745C3A}" srcOrd="0" destOrd="0" presId="urn:microsoft.com/office/officeart/2018/5/layout/IconCircleLabelList"/>
    <dgm:cxn modelId="{9C1C4D7D-A415-4980-8353-620B1325E4D6}" srcId="{0AC331DD-B861-4590-B78E-4491084A4384}" destId="{21F19EB2-6928-4A2F-8244-D6CC06D08A4D}" srcOrd="2" destOrd="0" parTransId="{4A276FA4-98A3-4C1D-92DD-3D66967295FA}" sibTransId="{E6D091B5-1409-4E9A-8846-347AFCADB9C9}"/>
    <dgm:cxn modelId="{C3781D83-093F-4AF7-BD8C-4E9B97CDDAB9}" type="presOf" srcId="{9CDD1FD6-DF4A-4960-BA58-6FDC99187C7F}" destId="{221FF87E-3C79-4FA6-9B2E-7ADCADF558BE}" srcOrd="0" destOrd="0" presId="urn:microsoft.com/office/officeart/2018/5/layout/IconCircleLabelList"/>
    <dgm:cxn modelId="{4E043794-56C4-4E49-98EA-9C631F7E389D}" srcId="{0AC331DD-B861-4590-B78E-4491084A4384}" destId="{9CDD1FD6-DF4A-4960-BA58-6FDC99187C7F}" srcOrd="3" destOrd="0" parTransId="{E76B4305-32E8-40AB-94E3-C1FCD2CF7FB1}" sibTransId="{CD904744-9728-4B2B-9E52-CACE961ABE05}"/>
    <dgm:cxn modelId="{B83E7497-6E4E-4F12-B7FB-18E07EED67A4}" type="presOf" srcId="{479389C5-DCE7-4885-942F-DB851DA88AEE}" destId="{049A7575-99DF-4320-ACF5-EF5763C55BBD}" srcOrd="0" destOrd="0" presId="urn:microsoft.com/office/officeart/2018/5/layout/IconCircleLabelList"/>
    <dgm:cxn modelId="{C51C37BC-7DBA-4CB1-9C5C-6DAC23F89199}" srcId="{0AC331DD-B861-4590-B78E-4491084A4384}" destId="{9E3F825F-5843-4483-B5F9-5D93CDCC55EF}" srcOrd="0" destOrd="0" parTransId="{C8AF6387-44B1-40EE-92F4-44DD6E6B4F49}" sibTransId="{F341EB4A-A0B8-48F3-842E-CEBA02305E98}"/>
    <dgm:cxn modelId="{2931CBC4-2303-450A-A0B1-EF2A4AF8F594}" type="presOf" srcId="{21F19EB2-6928-4A2F-8244-D6CC06D08A4D}" destId="{B77227D9-00D0-4F95-AE31-4E150306EA5E}" srcOrd="0" destOrd="0" presId="urn:microsoft.com/office/officeart/2018/5/layout/IconCircleLabelList"/>
    <dgm:cxn modelId="{57BB10C6-F0EC-457F-83F2-D0E09BF97E04}" srcId="{0AC331DD-B861-4590-B78E-4491084A4384}" destId="{F1AEF8CF-13BB-4A7D-B293-F597C5C1ECB8}" srcOrd="1" destOrd="0" parTransId="{8DB54177-3ABF-4BC1-9893-7A10289F9832}" sibTransId="{CB769BCA-30DB-4DE7-9415-43442F965023}"/>
    <dgm:cxn modelId="{86EBC0EF-2A0A-4EFE-A7D3-559166061B4A}" srcId="{0AC331DD-B861-4590-B78E-4491084A4384}" destId="{479389C5-DCE7-4885-942F-DB851DA88AEE}" srcOrd="4" destOrd="0" parTransId="{C3DF746A-C652-4BA5-8B5A-B51FA9BA7491}" sibTransId="{95D5CB06-F34D-4279-9651-9524583C9C11}"/>
    <dgm:cxn modelId="{4154B11B-CB6C-4C57-B24F-6D8F187A4D01}" type="presParOf" srcId="{2884765E-B22A-4BB2-9266-BD7DCEBFAD0A}" destId="{9A512024-53BA-4183-90B6-3B140607E60B}" srcOrd="0" destOrd="0" presId="urn:microsoft.com/office/officeart/2018/5/layout/IconCircleLabelList"/>
    <dgm:cxn modelId="{9C7CAF2F-2A15-4675-BD6E-D1412925B310}" type="presParOf" srcId="{9A512024-53BA-4183-90B6-3B140607E60B}" destId="{6DC99E66-4EDA-48B3-93C0-022BB9045201}" srcOrd="0" destOrd="0" presId="urn:microsoft.com/office/officeart/2018/5/layout/IconCircleLabelList"/>
    <dgm:cxn modelId="{3AE36FB1-A926-4EA6-966D-65A8360896D7}" type="presParOf" srcId="{9A512024-53BA-4183-90B6-3B140607E60B}" destId="{3158A4F8-129A-4BAF-89E7-9F84E030F2C2}" srcOrd="1" destOrd="0" presId="urn:microsoft.com/office/officeart/2018/5/layout/IconCircleLabelList"/>
    <dgm:cxn modelId="{DB9EB4CC-28B3-408D-B465-B22B2052567F}" type="presParOf" srcId="{9A512024-53BA-4183-90B6-3B140607E60B}" destId="{D6DAE073-5011-45AE-BCC3-1227C069171C}" srcOrd="2" destOrd="0" presId="urn:microsoft.com/office/officeart/2018/5/layout/IconCircleLabelList"/>
    <dgm:cxn modelId="{A813CAA6-6DC8-42FA-B655-39F88331B1CE}" type="presParOf" srcId="{9A512024-53BA-4183-90B6-3B140607E60B}" destId="{A3C8F1D6-423B-4F1D-8F49-D52CCA745C3A}" srcOrd="3" destOrd="0" presId="urn:microsoft.com/office/officeart/2018/5/layout/IconCircleLabelList"/>
    <dgm:cxn modelId="{9100762E-1EF1-4DEF-BDEE-7E0F3AC56F08}" type="presParOf" srcId="{2884765E-B22A-4BB2-9266-BD7DCEBFAD0A}" destId="{3603E2B6-D1FE-445B-BD7C-6599347FD5E4}" srcOrd="1" destOrd="0" presId="urn:microsoft.com/office/officeart/2018/5/layout/IconCircleLabelList"/>
    <dgm:cxn modelId="{BB20ACFC-34DC-4D2C-AB00-7AFF9B520186}" type="presParOf" srcId="{2884765E-B22A-4BB2-9266-BD7DCEBFAD0A}" destId="{F2A81035-E6FC-4A44-9879-F35F902F021B}" srcOrd="2" destOrd="0" presId="urn:microsoft.com/office/officeart/2018/5/layout/IconCircleLabelList"/>
    <dgm:cxn modelId="{3E4DCA3B-8C19-4750-B118-34959FAF8E39}" type="presParOf" srcId="{F2A81035-E6FC-4A44-9879-F35F902F021B}" destId="{DC9493D9-847B-41E6-862A-84D58FE26007}" srcOrd="0" destOrd="0" presId="urn:microsoft.com/office/officeart/2018/5/layout/IconCircleLabelList"/>
    <dgm:cxn modelId="{009DE034-2F16-4542-9AD6-9E65BB015FF0}" type="presParOf" srcId="{F2A81035-E6FC-4A44-9879-F35F902F021B}" destId="{8BF54147-67BE-45E1-93E7-9D6521BE808A}" srcOrd="1" destOrd="0" presId="urn:microsoft.com/office/officeart/2018/5/layout/IconCircleLabelList"/>
    <dgm:cxn modelId="{0FA2E277-F64E-4A8F-9ED7-BC3FD0FDA1A5}" type="presParOf" srcId="{F2A81035-E6FC-4A44-9879-F35F902F021B}" destId="{41B6CB69-3DB8-4F1B-A7E9-817026F8521E}" srcOrd="2" destOrd="0" presId="urn:microsoft.com/office/officeart/2018/5/layout/IconCircleLabelList"/>
    <dgm:cxn modelId="{351F0E0A-2B12-49D2-B181-FDAF9C5DD55C}" type="presParOf" srcId="{F2A81035-E6FC-4A44-9879-F35F902F021B}" destId="{93A4D6C0-B35D-478B-979A-59FEB58F7E74}" srcOrd="3" destOrd="0" presId="urn:microsoft.com/office/officeart/2018/5/layout/IconCircleLabelList"/>
    <dgm:cxn modelId="{BF404CCB-69DB-486B-A223-D134C1614964}" type="presParOf" srcId="{2884765E-B22A-4BB2-9266-BD7DCEBFAD0A}" destId="{C0CDED71-6619-460D-B4AE-53E0ED596D86}" srcOrd="3" destOrd="0" presId="urn:microsoft.com/office/officeart/2018/5/layout/IconCircleLabelList"/>
    <dgm:cxn modelId="{015A451E-2B1A-48C7-8204-592513B1B58E}" type="presParOf" srcId="{2884765E-B22A-4BB2-9266-BD7DCEBFAD0A}" destId="{97671C86-76AF-43E4-AA4D-6B70BB2A8A62}" srcOrd="4" destOrd="0" presId="urn:microsoft.com/office/officeart/2018/5/layout/IconCircleLabelList"/>
    <dgm:cxn modelId="{422B7F04-9671-44C9-B0DC-D725EE950D05}" type="presParOf" srcId="{97671C86-76AF-43E4-AA4D-6B70BB2A8A62}" destId="{A1D2D6B8-A4D5-4DC9-BF69-A817BE8FA5D1}" srcOrd="0" destOrd="0" presId="urn:microsoft.com/office/officeart/2018/5/layout/IconCircleLabelList"/>
    <dgm:cxn modelId="{4D61A05C-3B65-47E6-992F-4A91A06E78E8}" type="presParOf" srcId="{97671C86-76AF-43E4-AA4D-6B70BB2A8A62}" destId="{5BF72421-0813-4D5F-A319-0723C83863DF}" srcOrd="1" destOrd="0" presId="urn:microsoft.com/office/officeart/2018/5/layout/IconCircleLabelList"/>
    <dgm:cxn modelId="{55C43D84-96B6-4CEF-9E0A-A0AD0411415A}" type="presParOf" srcId="{97671C86-76AF-43E4-AA4D-6B70BB2A8A62}" destId="{C74C9D3C-AA3D-42C5-808C-9406637A136B}" srcOrd="2" destOrd="0" presId="urn:microsoft.com/office/officeart/2018/5/layout/IconCircleLabelList"/>
    <dgm:cxn modelId="{848443D1-5169-4899-AA46-0808FAC54FD0}" type="presParOf" srcId="{97671C86-76AF-43E4-AA4D-6B70BB2A8A62}" destId="{B77227D9-00D0-4F95-AE31-4E150306EA5E}" srcOrd="3" destOrd="0" presId="urn:microsoft.com/office/officeart/2018/5/layout/IconCircleLabelList"/>
    <dgm:cxn modelId="{9D8F7F41-6BA1-4A32-9216-BA73B5876AB7}" type="presParOf" srcId="{2884765E-B22A-4BB2-9266-BD7DCEBFAD0A}" destId="{9E1D864C-6A62-4C68-A773-67BF2D25B201}" srcOrd="5" destOrd="0" presId="urn:microsoft.com/office/officeart/2018/5/layout/IconCircleLabelList"/>
    <dgm:cxn modelId="{143FDC12-B21E-4FA2-96DA-4D2E250EF348}" type="presParOf" srcId="{2884765E-B22A-4BB2-9266-BD7DCEBFAD0A}" destId="{A9D767C0-9331-41B2-B651-A15B85747427}" srcOrd="6" destOrd="0" presId="urn:microsoft.com/office/officeart/2018/5/layout/IconCircleLabelList"/>
    <dgm:cxn modelId="{767CF7AE-7488-4890-8B8C-426F7902E886}" type="presParOf" srcId="{A9D767C0-9331-41B2-B651-A15B85747427}" destId="{B39F4F69-5C16-4B88-8902-D6E8E453022B}" srcOrd="0" destOrd="0" presId="urn:microsoft.com/office/officeart/2018/5/layout/IconCircleLabelList"/>
    <dgm:cxn modelId="{700C057B-4F0A-4A01-90E4-82801D262E3E}" type="presParOf" srcId="{A9D767C0-9331-41B2-B651-A15B85747427}" destId="{76A4DC6C-E536-48EF-88F4-B5741A2F2FD8}" srcOrd="1" destOrd="0" presId="urn:microsoft.com/office/officeart/2018/5/layout/IconCircleLabelList"/>
    <dgm:cxn modelId="{5337D6DE-46E5-49CB-A91D-334BFEA2A0F5}" type="presParOf" srcId="{A9D767C0-9331-41B2-B651-A15B85747427}" destId="{88F8551B-AA84-45A1-A20C-9ACE8785A9E3}" srcOrd="2" destOrd="0" presId="urn:microsoft.com/office/officeart/2018/5/layout/IconCircleLabelList"/>
    <dgm:cxn modelId="{260A09FD-AE6C-4768-911E-1F1A22F2287B}" type="presParOf" srcId="{A9D767C0-9331-41B2-B651-A15B85747427}" destId="{221FF87E-3C79-4FA6-9B2E-7ADCADF558BE}" srcOrd="3" destOrd="0" presId="urn:microsoft.com/office/officeart/2018/5/layout/IconCircleLabelList"/>
    <dgm:cxn modelId="{E01441D4-9971-475B-9B8F-E618B5C023B0}" type="presParOf" srcId="{2884765E-B22A-4BB2-9266-BD7DCEBFAD0A}" destId="{8885ED61-5814-4190-857B-79F9B3BD89F1}" srcOrd="7" destOrd="0" presId="urn:microsoft.com/office/officeart/2018/5/layout/IconCircleLabelList"/>
    <dgm:cxn modelId="{15FD57EF-776E-4B14-80DD-7EC0E2D9E0FC}" type="presParOf" srcId="{2884765E-B22A-4BB2-9266-BD7DCEBFAD0A}" destId="{542C46BE-F93C-465D-97B2-07D2D10A3E9B}" srcOrd="8" destOrd="0" presId="urn:microsoft.com/office/officeart/2018/5/layout/IconCircleLabelList"/>
    <dgm:cxn modelId="{F0344A92-0CC7-4B9E-810E-80662C355B9B}" type="presParOf" srcId="{542C46BE-F93C-465D-97B2-07D2D10A3E9B}" destId="{2543EBAD-E513-421B-B72A-932F45087009}" srcOrd="0" destOrd="0" presId="urn:microsoft.com/office/officeart/2018/5/layout/IconCircleLabelList"/>
    <dgm:cxn modelId="{91CC4544-33CD-4C3B-81DA-5191D8DFB084}" type="presParOf" srcId="{542C46BE-F93C-465D-97B2-07D2D10A3E9B}" destId="{BA1F1C7F-486A-4D6F-83FB-9EB715442487}" srcOrd="1" destOrd="0" presId="urn:microsoft.com/office/officeart/2018/5/layout/IconCircleLabelList"/>
    <dgm:cxn modelId="{FFC6F94F-D57D-455C-8154-547F6C2D342B}" type="presParOf" srcId="{542C46BE-F93C-465D-97B2-07D2D10A3E9B}" destId="{3221B244-DE9A-469D-8998-BA5FF22DEB10}" srcOrd="2" destOrd="0" presId="urn:microsoft.com/office/officeart/2018/5/layout/IconCircleLabelList"/>
    <dgm:cxn modelId="{60D39495-3036-4B8A-BFA0-6AB08CA9FE42}" type="presParOf" srcId="{542C46BE-F93C-465D-97B2-07D2D10A3E9B}" destId="{049A7575-99DF-4320-ACF5-EF5763C55BB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E33EFF-AB38-4374-BA2C-6E6C0EB2062C}"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684B5CE8-23F6-40E8-AD4C-7C8CEEEBA382}">
      <dgm:prSet/>
      <dgm:spPr/>
      <dgm:t>
        <a:bodyPr/>
        <a:lstStyle/>
        <a:p>
          <a:r>
            <a:rPr lang="en-US" dirty="0"/>
            <a:t>Taxes and State Registration</a:t>
          </a:r>
        </a:p>
      </dgm:t>
    </dgm:pt>
    <dgm:pt modelId="{DE751EAC-A8DD-46BF-B378-B89771E55FCA}" type="parTrans" cxnId="{23A3653D-A1E6-459D-81A1-56DD49029BAB}">
      <dgm:prSet/>
      <dgm:spPr/>
      <dgm:t>
        <a:bodyPr/>
        <a:lstStyle/>
        <a:p>
          <a:endParaRPr lang="en-US"/>
        </a:p>
      </dgm:t>
    </dgm:pt>
    <dgm:pt modelId="{57C41BB5-A627-4ED2-B0FE-2F3D96D33F5A}" type="sibTrans" cxnId="{23A3653D-A1E6-459D-81A1-56DD49029BAB}">
      <dgm:prSet/>
      <dgm:spPr/>
      <dgm:t>
        <a:bodyPr/>
        <a:lstStyle/>
        <a:p>
          <a:endParaRPr lang="en-US"/>
        </a:p>
      </dgm:t>
    </dgm:pt>
    <dgm:pt modelId="{54B8CBE7-3DE4-4339-9B3C-34EA082A3348}">
      <dgm:prSet/>
      <dgm:spPr/>
      <dgm:t>
        <a:bodyPr/>
        <a:lstStyle/>
        <a:p>
          <a:r>
            <a:rPr lang="en-US" dirty="0"/>
            <a:t>Mailbox refresh (4 out of 7)</a:t>
          </a:r>
        </a:p>
      </dgm:t>
    </dgm:pt>
    <dgm:pt modelId="{40C00691-F0FF-48FE-914B-7281008CD8F8}" type="parTrans" cxnId="{484983D5-996F-4E36-A1AE-20EFA2012320}">
      <dgm:prSet/>
      <dgm:spPr/>
      <dgm:t>
        <a:bodyPr/>
        <a:lstStyle/>
        <a:p>
          <a:endParaRPr lang="en-US"/>
        </a:p>
      </dgm:t>
    </dgm:pt>
    <dgm:pt modelId="{FD4E009D-8DFE-4D7E-B60C-0E92A8321FB1}" type="sibTrans" cxnId="{484983D5-996F-4E36-A1AE-20EFA2012320}">
      <dgm:prSet/>
      <dgm:spPr/>
      <dgm:t>
        <a:bodyPr/>
        <a:lstStyle/>
        <a:p>
          <a:endParaRPr lang="en-US"/>
        </a:p>
      </dgm:t>
    </dgm:pt>
    <dgm:pt modelId="{DA2C802A-8C92-4E69-B88A-4309DD3B1A74}">
      <dgm:prSet/>
      <dgm:spPr/>
      <dgm:t>
        <a:bodyPr/>
        <a:lstStyle/>
        <a:p>
          <a:r>
            <a:rPr lang="en-US" dirty="0"/>
            <a:t>Web site and regular newsletters</a:t>
          </a:r>
        </a:p>
      </dgm:t>
    </dgm:pt>
    <dgm:pt modelId="{9471BD83-1712-477E-AAEE-8C05016B4587}" type="parTrans" cxnId="{B1DCFEBE-F7C2-48BA-ACDE-B3B844D0B9D2}">
      <dgm:prSet/>
      <dgm:spPr/>
      <dgm:t>
        <a:bodyPr/>
        <a:lstStyle/>
        <a:p>
          <a:endParaRPr lang="en-US"/>
        </a:p>
      </dgm:t>
    </dgm:pt>
    <dgm:pt modelId="{D0B780E8-069C-4E56-8237-E7D7C0C34393}" type="sibTrans" cxnId="{B1DCFEBE-F7C2-48BA-ACDE-B3B844D0B9D2}">
      <dgm:prSet/>
      <dgm:spPr/>
      <dgm:t>
        <a:bodyPr/>
        <a:lstStyle/>
        <a:p>
          <a:endParaRPr lang="en-US"/>
        </a:p>
      </dgm:t>
    </dgm:pt>
    <dgm:pt modelId="{7A2405C1-736D-4ABE-B76A-61EC28AE6C10}">
      <dgm:prSet/>
      <dgm:spPr/>
      <dgm:t>
        <a:bodyPr/>
        <a:lstStyle/>
        <a:p>
          <a:r>
            <a:rPr lang="en-US" dirty="0"/>
            <a:t>Water leak fixed, backflow testing application submitted, winterized sprinkler system</a:t>
          </a:r>
        </a:p>
      </dgm:t>
    </dgm:pt>
    <dgm:pt modelId="{B892F162-533B-4E65-B440-E94B8D3C5471}" type="parTrans" cxnId="{F570DFE9-B4AA-4631-A57D-3CA5F7B265B2}">
      <dgm:prSet/>
      <dgm:spPr/>
      <dgm:t>
        <a:bodyPr/>
        <a:lstStyle/>
        <a:p>
          <a:endParaRPr lang="en-US"/>
        </a:p>
      </dgm:t>
    </dgm:pt>
    <dgm:pt modelId="{AA650156-0850-43E3-ACCD-EFF33C3EC5CD}" type="sibTrans" cxnId="{F570DFE9-B4AA-4631-A57D-3CA5F7B265B2}">
      <dgm:prSet/>
      <dgm:spPr/>
      <dgm:t>
        <a:bodyPr/>
        <a:lstStyle/>
        <a:p>
          <a:endParaRPr lang="en-US"/>
        </a:p>
      </dgm:t>
    </dgm:pt>
    <dgm:pt modelId="{C3F7BF1E-3B36-45A1-AE73-31E65164F754}">
      <dgm:prSet/>
      <dgm:spPr/>
      <dgm:t>
        <a:bodyPr/>
        <a:lstStyle/>
        <a:p>
          <a:r>
            <a:rPr lang="en-US"/>
            <a:t>Fence repair and cleaning</a:t>
          </a:r>
        </a:p>
      </dgm:t>
    </dgm:pt>
    <dgm:pt modelId="{8EB21D53-2917-4BB7-B9B5-9D005A1E861F}" type="parTrans" cxnId="{93B7A464-BD9F-4A4F-BDFC-EC846B458233}">
      <dgm:prSet/>
      <dgm:spPr/>
      <dgm:t>
        <a:bodyPr/>
        <a:lstStyle/>
        <a:p>
          <a:endParaRPr lang="en-US"/>
        </a:p>
      </dgm:t>
    </dgm:pt>
    <dgm:pt modelId="{73181D33-FAEA-4F8C-BAE1-B4D1BC989431}" type="sibTrans" cxnId="{93B7A464-BD9F-4A4F-BDFC-EC846B458233}">
      <dgm:prSet/>
      <dgm:spPr/>
      <dgm:t>
        <a:bodyPr/>
        <a:lstStyle/>
        <a:p>
          <a:endParaRPr lang="en-US"/>
        </a:p>
      </dgm:t>
    </dgm:pt>
    <dgm:pt modelId="{03EADB25-45AE-4FB6-AB29-8E2A84FA4B0E}">
      <dgm:prSet/>
      <dgm:spPr/>
      <dgm:t>
        <a:bodyPr/>
        <a:lstStyle/>
        <a:p>
          <a:r>
            <a:rPr lang="en-US" dirty="0"/>
            <a:t>Improved trees, monument decorations, and landscaping</a:t>
          </a:r>
        </a:p>
      </dgm:t>
    </dgm:pt>
    <dgm:pt modelId="{3B81AC5B-9929-439B-99FE-69255604803C}" type="parTrans" cxnId="{9CFE2BEE-10E6-4A92-9607-359BC944C5AB}">
      <dgm:prSet/>
      <dgm:spPr/>
      <dgm:t>
        <a:bodyPr/>
        <a:lstStyle/>
        <a:p>
          <a:endParaRPr lang="en-US"/>
        </a:p>
      </dgm:t>
    </dgm:pt>
    <dgm:pt modelId="{B4CC0E3B-B55A-4F3A-91D4-6CF7162AC565}" type="sibTrans" cxnId="{9CFE2BEE-10E6-4A92-9607-359BC944C5AB}">
      <dgm:prSet/>
      <dgm:spPr/>
      <dgm:t>
        <a:bodyPr/>
        <a:lstStyle/>
        <a:p>
          <a:endParaRPr lang="en-US"/>
        </a:p>
      </dgm:t>
    </dgm:pt>
    <dgm:pt modelId="{C14D1AF9-2F79-468B-A71B-9CDFD9C8F883}">
      <dgm:prSet/>
      <dgm:spPr/>
      <dgm:t>
        <a:bodyPr/>
        <a:lstStyle/>
        <a:p>
          <a:r>
            <a:rPr lang="en-US" dirty="0"/>
            <a:t>Budget &amp; Financial reporting</a:t>
          </a:r>
        </a:p>
      </dgm:t>
    </dgm:pt>
    <dgm:pt modelId="{34DCA627-25F9-4ECB-8CC4-130CC6F53BC4}" type="parTrans" cxnId="{F740E131-DC60-4537-988C-682CE5255C88}">
      <dgm:prSet/>
      <dgm:spPr/>
      <dgm:t>
        <a:bodyPr/>
        <a:lstStyle/>
        <a:p>
          <a:endParaRPr lang="en-US"/>
        </a:p>
      </dgm:t>
    </dgm:pt>
    <dgm:pt modelId="{B3E93E29-4B23-4761-9EBC-67DD1C53144A}" type="sibTrans" cxnId="{F740E131-DC60-4537-988C-682CE5255C88}">
      <dgm:prSet/>
      <dgm:spPr/>
      <dgm:t>
        <a:bodyPr/>
        <a:lstStyle/>
        <a:p>
          <a:endParaRPr lang="en-US"/>
        </a:p>
      </dgm:t>
    </dgm:pt>
    <dgm:pt modelId="{9CB91508-6898-4A05-8AE7-0FDA9807EBBF}" type="pres">
      <dgm:prSet presAssocID="{44E33EFF-AB38-4374-BA2C-6E6C0EB2062C}" presName="vert0" presStyleCnt="0">
        <dgm:presLayoutVars>
          <dgm:dir/>
          <dgm:animOne val="branch"/>
          <dgm:animLvl val="lvl"/>
        </dgm:presLayoutVars>
      </dgm:prSet>
      <dgm:spPr/>
    </dgm:pt>
    <dgm:pt modelId="{BE7AB873-D852-49FC-880B-838E24C04F63}" type="pres">
      <dgm:prSet presAssocID="{684B5CE8-23F6-40E8-AD4C-7C8CEEEBA382}" presName="thickLine" presStyleLbl="alignNode1" presStyleIdx="0" presStyleCnt="7"/>
      <dgm:spPr/>
    </dgm:pt>
    <dgm:pt modelId="{32F3E815-AEFA-481C-9E6D-DC0941289EA4}" type="pres">
      <dgm:prSet presAssocID="{684B5CE8-23F6-40E8-AD4C-7C8CEEEBA382}" presName="horz1" presStyleCnt="0"/>
      <dgm:spPr/>
    </dgm:pt>
    <dgm:pt modelId="{B0F3F247-C826-4EC9-BBE7-41CFCBF420CA}" type="pres">
      <dgm:prSet presAssocID="{684B5CE8-23F6-40E8-AD4C-7C8CEEEBA382}" presName="tx1" presStyleLbl="revTx" presStyleIdx="0" presStyleCnt="7"/>
      <dgm:spPr/>
    </dgm:pt>
    <dgm:pt modelId="{4E8A4144-C7F5-4A6C-951E-3E3790E088EB}" type="pres">
      <dgm:prSet presAssocID="{684B5CE8-23F6-40E8-AD4C-7C8CEEEBA382}" presName="vert1" presStyleCnt="0"/>
      <dgm:spPr/>
    </dgm:pt>
    <dgm:pt modelId="{3760DFF5-0AA1-4056-837D-0567916333CA}" type="pres">
      <dgm:prSet presAssocID="{54B8CBE7-3DE4-4339-9B3C-34EA082A3348}" presName="thickLine" presStyleLbl="alignNode1" presStyleIdx="1" presStyleCnt="7"/>
      <dgm:spPr/>
    </dgm:pt>
    <dgm:pt modelId="{740F8D55-B15F-44D3-ABD2-722098020C26}" type="pres">
      <dgm:prSet presAssocID="{54B8CBE7-3DE4-4339-9B3C-34EA082A3348}" presName="horz1" presStyleCnt="0"/>
      <dgm:spPr/>
    </dgm:pt>
    <dgm:pt modelId="{8D14CE89-5FE9-4C4C-BEAD-7225CC2DC81A}" type="pres">
      <dgm:prSet presAssocID="{54B8CBE7-3DE4-4339-9B3C-34EA082A3348}" presName="tx1" presStyleLbl="revTx" presStyleIdx="1" presStyleCnt="7"/>
      <dgm:spPr/>
    </dgm:pt>
    <dgm:pt modelId="{8C624436-1A63-47D9-9742-1FBFA267D7FA}" type="pres">
      <dgm:prSet presAssocID="{54B8CBE7-3DE4-4339-9B3C-34EA082A3348}" presName="vert1" presStyleCnt="0"/>
      <dgm:spPr/>
    </dgm:pt>
    <dgm:pt modelId="{F8DC9D60-60E9-4D16-8994-7D0BAD0126C4}" type="pres">
      <dgm:prSet presAssocID="{DA2C802A-8C92-4E69-B88A-4309DD3B1A74}" presName="thickLine" presStyleLbl="alignNode1" presStyleIdx="2" presStyleCnt="7"/>
      <dgm:spPr/>
    </dgm:pt>
    <dgm:pt modelId="{F39F2689-803D-46E5-BDEC-BBFF93E38089}" type="pres">
      <dgm:prSet presAssocID="{DA2C802A-8C92-4E69-B88A-4309DD3B1A74}" presName="horz1" presStyleCnt="0"/>
      <dgm:spPr/>
    </dgm:pt>
    <dgm:pt modelId="{EF378F78-3E9C-4F90-8402-A49C754E2B18}" type="pres">
      <dgm:prSet presAssocID="{DA2C802A-8C92-4E69-B88A-4309DD3B1A74}" presName="tx1" presStyleLbl="revTx" presStyleIdx="2" presStyleCnt="7"/>
      <dgm:spPr/>
    </dgm:pt>
    <dgm:pt modelId="{73EBE2B2-B743-49BD-A872-71C85BA69A25}" type="pres">
      <dgm:prSet presAssocID="{DA2C802A-8C92-4E69-B88A-4309DD3B1A74}" presName="vert1" presStyleCnt="0"/>
      <dgm:spPr/>
    </dgm:pt>
    <dgm:pt modelId="{714CF477-2603-40B8-A342-DF6BD3D3F582}" type="pres">
      <dgm:prSet presAssocID="{7A2405C1-736D-4ABE-B76A-61EC28AE6C10}" presName="thickLine" presStyleLbl="alignNode1" presStyleIdx="3" presStyleCnt="7"/>
      <dgm:spPr/>
    </dgm:pt>
    <dgm:pt modelId="{11280BEB-ABEA-4BC5-B89E-A3A6ACA10722}" type="pres">
      <dgm:prSet presAssocID="{7A2405C1-736D-4ABE-B76A-61EC28AE6C10}" presName="horz1" presStyleCnt="0"/>
      <dgm:spPr/>
    </dgm:pt>
    <dgm:pt modelId="{0BB7D76C-9B4A-4681-8EBF-06BEE854A21A}" type="pres">
      <dgm:prSet presAssocID="{7A2405C1-736D-4ABE-B76A-61EC28AE6C10}" presName="tx1" presStyleLbl="revTx" presStyleIdx="3" presStyleCnt="7"/>
      <dgm:spPr/>
    </dgm:pt>
    <dgm:pt modelId="{94A04871-672C-44BD-8FE6-B5DCD8BE5141}" type="pres">
      <dgm:prSet presAssocID="{7A2405C1-736D-4ABE-B76A-61EC28AE6C10}" presName="vert1" presStyleCnt="0"/>
      <dgm:spPr/>
    </dgm:pt>
    <dgm:pt modelId="{EB2209B4-D429-474D-A51F-335AEA67F4B7}" type="pres">
      <dgm:prSet presAssocID="{C3F7BF1E-3B36-45A1-AE73-31E65164F754}" presName="thickLine" presStyleLbl="alignNode1" presStyleIdx="4" presStyleCnt="7"/>
      <dgm:spPr/>
    </dgm:pt>
    <dgm:pt modelId="{436D4422-74D9-469B-87A7-5191482FE5F9}" type="pres">
      <dgm:prSet presAssocID="{C3F7BF1E-3B36-45A1-AE73-31E65164F754}" presName="horz1" presStyleCnt="0"/>
      <dgm:spPr/>
    </dgm:pt>
    <dgm:pt modelId="{4AB6415F-4B74-4FE4-BE59-BEBA6AFF4361}" type="pres">
      <dgm:prSet presAssocID="{C3F7BF1E-3B36-45A1-AE73-31E65164F754}" presName="tx1" presStyleLbl="revTx" presStyleIdx="4" presStyleCnt="7"/>
      <dgm:spPr/>
    </dgm:pt>
    <dgm:pt modelId="{C39DC6C5-E43C-440B-B3E4-28222D6DC72B}" type="pres">
      <dgm:prSet presAssocID="{C3F7BF1E-3B36-45A1-AE73-31E65164F754}" presName="vert1" presStyleCnt="0"/>
      <dgm:spPr/>
    </dgm:pt>
    <dgm:pt modelId="{A1584F12-EFE4-44E7-8EF9-877D1A7C50CD}" type="pres">
      <dgm:prSet presAssocID="{03EADB25-45AE-4FB6-AB29-8E2A84FA4B0E}" presName="thickLine" presStyleLbl="alignNode1" presStyleIdx="5" presStyleCnt="7"/>
      <dgm:spPr/>
    </dgm:pt>
    <dgm:pt modelId="{AD9A92BE-3138-4B3C-B924-A08351FF3215}" type="pres">
      <dgm:prSet presAssocID="{03EADB25-45AE-4FB6-AB29-8E2A84FA4B0E}" presName="horz1" presStyleCnt="0"/>
      <dgm:spPr/>
    </dgm:pt>
    <dgm:pt modelId="{B4EC9CE4-1519-4D51-9F50-64888A7E1BB9}" type="pres">
      <dgm:prSet presAssocID="{03EADB25-45AE-4FB6-AB29-8E2A84FA4B0E}" presName="tx1" presStyleLbl="revTx" presStyleIdx="5" presStyleCnt="7"/>
      <dgm:spPr/>
    </dgm:pt>
    <dgm:pt modelId="{2F0CBF63-8326-4B28-81D4-CD611832ADF1}" type="pres">
      <dgm:prSet presAssocID="{03EADB25-45AE-4FB6-AB29-8E2A84FA4B0E}" presName="vert1" presStyleCnt="0"/>
      <dgm:spPr/>
    </dgm:pt>
    <dgm:pt modelId="{ECFFC067-AEE7-47F5-96B4-85936560539B}" type="pres">
      <dgm:prSet presAssocID="{C14D1AF9-2F79-468B-A71B-9CDFD9C8F883}" presName="thickLine" presStyleLbl="alignNode1" presStyleIdx="6" presStyleCnt="7"/>
      <dgm:spPr/>
    </dgm:pt>
    <dgm:pt modelId="{ACA4A7AF-F94F-4477-A9FC-D96D59788820}" type="pres">
      <dgm:prSet presAssocID="{C14D1AF9-2F79-468B-A71B-9CDFD9C8F883}" presName="horz1" presStyleCnt="0"/>
      <dgm:spPr/>
    </dgm:pt>
    <dgm:pt modelId="{5B286EDB-AA87-4E1B-A539-46A19ACF2FEE}" type="pres">
      <dgm:prSet presAssocID="{C14D1AF9-2F79-468B-A71B-9CDFD9C8F883}" presName="tx1" presStyleLbl="revTx" presStyleIdx="6" presStyleCnt="7"/>
      <dgm:spPr/>
    </dgm:pt>
    <dgm:pt modelId="{CC025E8E-A134-4CB9-991D-59A2E2E995A2}" type="pres">
      <dgm:prSet presAssocID="{C14D1AF9-2F79-468B-A71B-9CDFD9C8F883}" presName="vert1" presStyleCnt="0"/>
      <dgm:spPr/>
    </dgm:pt>
  </dgm:ptLst>
  <dgm:cxnLst>
    <dgm:cxn modelId="{F740E131-DC60-4537-988C-682CE5255C88}" srcId="{44E33EFF-AB38-4374-BA2C-6E6C0EB2062C}" destId="{C14D1AF9-2F79-468B-A71B-9CDFD9C8F883}" srcOrd="6" destOrd="0" parTransId="{34DCA627-25F9-4ECB-8CC4-130CC6F53BC4}" sibTransId="{B3E93E29-4B23-4761-9EBC-67DD1C53144A}"/>
    <dgm:cxn modelId="{23A3653D-A1E6-459D-81A1-56DD49029BAB}" srcId="{44E33EFF-AB38-4374-BA2C-6E6C0EB2062C}" destId="{684B5CE8-23F6-40E8-AD4C-7C8CEEEBA382}" srcOrd="0" destOrd="0" parTransId="{DE751EAC-A8DD-46BF-B378-B89771E55FCA}" sibTransId="{57C41BB5-A627-4ED2-B0FE-2F3D96D33F5A}"/>
    <dgm:cxn modelId="{93B7A464-BD9F-4A4F-BDFC-EC846B458233}" srcId="{44E33EFF-AB38-4374-BA2C-6E6C0EB2062C}" destId="{C3F7BF1E-3B36-45A1-AE73-31E65164F754}" srcOrd="4" destOrd="0" parTransId="{8EB21D53-2917-4BB7-B9B5-9D005A1E861F}" sibTransId="{73181D33-FAEA-4F8C-BAE1-B4D1BC989431}"/>
    <dgm:cxn modelId="{4DE5FE4A-F542-491F-B45B-A6AFB6EC5ED1}" type="presOf" srcId="{684B5CE8-23F6-40E8-AD4C-7C8CEEEBA382}" destId="{B0F3F247-C826-4EC9-BBE7-41CFCBF420CA}" srcOrd="0" destOrd="0" presId="urn:microsoft.com/office/officeart/2008/layout/LinedList"/>
    <dgm:cxn modelId="{14D58574-E0D3-4EE2-B969-7ECE9DC18214}" type="presOf" srcId="{44E33EFF-AB38-4374-BA2C-6E6C0EB2062C}" destId="{9CB91508-6898-4A05-8AE7-0FDA9807EBBF}" srcOrd="0" destOrd="0" presId="urn:microsoft.com/office/officeart/2008/layout/LinedList"/>
    <dgm:cxn modelId="{A379F15A-B4FB-405D-B5E5-8524499AD7D7}" type="presOf" srcId="{C3F7BF1E-3B36-45A1-AE73-31E65164F754}" destId="{4AB6415F-4B74-4FE4-BE59-BEBA6AFF4361}" srcOrd="0" destOrd="0" presId="urn:microsoft.com/office/officeart/2008/layout/LinedList"/>
    <dgm:cxn modelId="{326BD67B-77B6-44C3-A2F2-98762DDEEC5B}" type="presOf" srcId="{C14D1AF9-2F79-468B-A71B-9CDFD9C8F883}" destId="{5B286EDB-AA87-4E1B-A539-46A19ACF2FEE}" srcOrd="0" destOrd="0" presId="urn:microsoft.com/office/officeart/2008/layout/LinedList"/>
    <dgm:cxn modelId="{39DC4E89-9367-4919-803E-D526E5A3E280}" type="presOf" srcId="{DA2C802A-8C92-4E69-B88A-4309DD3B1A74}" destId="{EF378F78-3E9C-4F90-8402-A49C754E2B18}" srcOrd="0" destOrd="0" presId="urn:microsoft.com/office/officeart/2008/layout/LinedList"/>
    <dgm:cxn modelId="{C1CFC694-44E1-47BA-A9DC-9B65CFEE1E14}" type="presOf" srcId="{7A2405C1-736D-4ABE-B76A-61EC28AE6C10}" destId="{0BB7D76C-9B4A-4681-8EBF-06BEE854A21A}" srcOrd="0" destOrd="0" presId="urn:microsoft.com/office/officeart/2008/layout/LinedList"/>
    <dgm:cxn modelId="{DC2E1FB4-1F97-4778-89A2-A4B00EF09073}" type="presOf" srcId="{03EADB25-45AE-4FB6-AB29-8E2A84FA4B0E}" destId="{B4EC9CE4-1519-4D51-9F50-64888A7E1BB9}" srcOrd="0" destOrd="0" presId="urn:microsoft.com/office/officeart/2008/layout/LinedList"/>
    <dgm:cxn modelId="{B1DCFEBE-F7C2-48BA-ACDE-B3B844D0B9D2}" srcId="{44E33EFF-AB38-4374-BA2C-6E6C0EB2062C}" destId="{DA2C802A-8C92-4E69-B88A-4309DD3B1A74}" srcOrd="2" destOrd="0" parTransId="{9471BD83-1712-477E-AAEE-8C05016B4587}" sibTransId="{D0B780E8-069C-4E56-8237-E7D7C0C34393}"/>
    <dgm:cxn modelId="{484983D5-996F-4E36-A1AE-20EFA2012320}" srcId="{44E33EFF-AB38-4374-BA2C-6E6C0EB2062C}" destId="{54B8CBE7-3DE4-4339-9B3C-34EA082A3348}" srcOrd="1" destOrd="0" parTransId="{40C00691-F0FF-48FE-914B-7281008CD8F8}" sibTransId="{FD4E009D-8DFE-4D7E-B60C-0E92A8321FB1}"/>
    <dgm:cxn modelId="{F570DFE9-B4AA-4631-A57D-3CA5F7B265B2}" srcId="{44E33EFF-AB38-4374-BA2C-6E6C0EB2062C}" destId="{7A2405C1-736D-4ABE-B76A-61EC28AE6C10}" srcOrd="3" destOrd="0" parTransId="{B892F162-533B-4E65-B440-E94B8D3C5471}" sibTransId="{AA650156-0850-43E3-ACCD-EFF33C3EC5CD}"/>
    <dgm:cxn modelId="{9CFE2BEE-10E6-4A92-9607-359BC944C5AB}" srcId="{44E33EFF-AB38-4374-BA2C-6E6C0EB2062C}" destId="{03EADB25-45AE-4FB6-AB29-8E2A84FA4B0E}" srcOrd="5" destOrd="0" parTransId="{3B81AC5B-9929-439B-99FE-69255604803C}" sibTransId="{B4CC0E3B-B55A-4F3A-91D4-6CF7162AC565}"/>
    <dgm:cxn modelId="{F6789FFA-1B68-4B83-88DA-AF72526802EA}" type="presOf" srcId="{54B8CBE7-3DE4-4339-9B3C-34EA082A3348}" destId="{8D14CE89-5FE9-4C4C-BEAD-7225CC2DC81A}" srcOrd="0" destOrd="0" presId="urn:microsoft.com/office/officeart/2008/layout/LinedList"/>
    <dgm:cxn modelId="{17255D1C-BBAC-43E6-B1CC-265A74D95FC1}" type="presParOf" srcId="{9CB91508-6898-4A05-8AE7-0FDA9807EBBF}" destId="{BE7AB873-D852-49FC-880B-838E24C04F63}" srcOrd="0" destOrd="0" presId="urn:microsoft.com/office/officeart/2008/layout/LinedList"/>
    <dgm:cxn modelId="{479A00DE-E882-41C2-965E-60E271610607}" type="presParOf" srcId="{9CB91508-6898-4A05-8AE7-0FDA9807EBBF}" destId="{32F3E815-AEFA-481C-9E6D-DC0941289EA4}" srcOrd="1" destOrd="0" presId="urn:microsoft.com/office/officeart/2008/layout/LinedList"/>
    <dgm:cxn modelId="{04E0D5CC-2FB2-4867-8968-A3148796936C}" type="presParOf" srcId="{32F3E815-AEFA-481C-9E6D-DC0941289EA4}" destId="{B0F3F247-C826-4EC9-BBE7-41CFCBF420CA}" srcOrd="0" destOrd="0" presId="urn:microsoft.com/office/officeart/2008/layout/LinedList"/>
    <dgm:cxn modelId="{B726D8C2-252B-46AF-B1FD-C7409FF82088}" type="presParOf" srcId="{32F3E815-AEFA-481C-9E6D-DC0941289EA4}" destId="{4E8A4144-C7F5-4A6C-951E-3E3790E088EB}" srcOrd="1" destOrd="0" presId="urn:microsoft.com/office/officeart/2008/layout/LinedList"/>
    <dgm:cxn modelId="{B682ED7C-8F3B-4AEE-887E-48A3FC944DDD}" type="presParOf" srcId="{9CB91508-6898-4A05-8AE7-0FDA9807EBBF}" destId="{3760DFF5-0AA1-4056-837D-0567916333CA}" srcOrd="2" destOrd="0" presId="urn:microsoft.com/office/officeart/2008/layout/LinedList"/>
    <dgm:cxn modelId="{DAECB890-FB8A-4329-B476-FCB3AADBE076}" type="presParOf" srcId="{9CB91508-6898-4A05-8AE7-0FDA9807EBBF}" destId="{740F8D55-B15F-44D3-ABD2-722098020C26}" srcOrd="3" destOrd="0" presId="urn:microsoft.com/office/officeart/2008/layout/LinedList"/>
    <dgm:cxn modelId="{4AF9FBD6-43E0-47DE-8A6F-B7921B221F07}" type="presParOf" srcId="{740F8D55-B15F-44D3-ABD2-722098020C26}" destId="{8D14CE89-5FE9-4C4C-BEAD-7225CC2DC81A}" srcOrd="0" destOrd="0" presId="urn:microsoft.com/office/officeart/2008/layout/LinedList"/>
    <dgm:cxn modelId="{FC3CD2E0-D716-4D66-A933-E9EE8426BAE0}" type="presParOf" srcId="{740F8D55-B15F-44D3-ABD2-722098020C26}" destId="{8C624436-1A63-47D9-9742-1FBFA267D7FA}" srcOrd="1" destOrd="0" presId="urn:microsoft.com/office/officeart/2008/layout/LinedList"/>
    <dgm:cxn modelId="{152C316F-93F6-4542-A902-6BF5340F6E9D}" type="presParOf" srcId="{9CB91508-6898-4A05-8AE7-0FDA9807EBBF}" destId="{F8DC9D60-60E9-4D16-8994-7D0BAD0126C4}" srcOrd="4" destOrd="0" presId="urn:microsoft.com/office/officeart/2008/layout/LinedList"/>
    <dgm:cxn modelId="{505A5616-F49D-4446-96B6-175277FEBD17}" type="presParOf" srcId="{9CB91508-6898-4A05-8AE7-0FDA9807EBBF}" destId="{F39F2689-803D-46E5-BDEC-BBFF93E38089}" srcOrd="5" destOrd="0" presId="urn:microsoft.com/office/officeart/2008/layout/LinedList"/>
    <dgm:cxn modelId="{6A428AA7-4F93-43B2-AE1C-A939B10F227C}" type="presParOf" srcId="{F39F2689-803D-46E5-BDEC-BBFF93E38089}" destId="{EF378F78-3E9C-4F90-8402-A49C754E2B18}" srcOrd="0" destOrd="0" presId="urn:microsoft.com/office/officeart/2008/layout/LinedList"/>
    <dgm:cxn modelId="{59456CB6-C1DC-40A3-BA14-0769E4A1B732}" type="presParOf" srcId="{F39F2689-803D-46E5-BDEC-BBFF93E38089}" destId="{73EBE2B2-B743-49BD-A872-71C85BA69A25}" srcOrd="1" destOrd="0" presId="urn:microsoft.com/office/officeart/2008/layout/LinedList"/>
    <dgm:cxn modelId="{28889CF7-1665-480A-BBF9-7285547CA933}" type="presParOf" srcId="{9CB91508-6898-4A05-8AE7-0FDA9807EBBF}" destId="{714CF477-2603-40B8-A342-DF6BD3D3F582}" srcOrd="6" destOrd="0" presId="urn:microsoft.com/office/officeart/2008/layout/LinedList"/>
    <dgm:cxn modelId="{0DCFDB84-08ED-4481-A452-436D035B68BC}" type="presParOf" srcId="{9CB91508-6898-4A05-8AE7-0FDA9807EBBF}" destId="{11280BEB-ABEA-4BC5-B89E-A3A6ACA10722}" srcOrd="7" destOrd="0" presId="urn:microsoft.com/office/officeart/2008/layout/LinedList"/>
    <dgm:cxn modelId="{C279F665-D1D2-40E6-A9F9-FD2BC668CB96}" type="presParOf" srcId="{11280BEB-ABEA-4BC5-B89E-A3A6ACA10722}" destId="{0BB7D76C-9B4A-4681-8EBF-06BEE854A21A}" srcOrd="0" destOrd="0" presId="urn:microsoft.com/office/officeart/2008/layout/LinedList"/>
    <dgm:cxn modelId="{8802D3B5-3B86-4A6A-BCD8-86DF85ACAF9F}" type="presParOf" srcId="{11280BEB-ABEA-4BC5-B89E-A3A6ACA10722}" destId="{94A04871-672C-44BD-8FE6-B5DCD8BE5141}" srcOrd="1" destOrd="0" presId="urn:microsoft.com/office/officeart/2008/layout/LinedList"/>
    <dgm:cxn modelId="{1179B125-84BC-401B-B000-96EA781ACA4A}" type="presParOf" srcId="{9CB91508-6898-4A05-8AE7-0FDA9807EBBF}" destId="{EB2209B4-D429-474D-A51F-335AEA67F4B7}" srcOrd="8" destOrd="0" presId="urn:microsoft.com/office/officeart/2008/layout/LinedList"/>
    <dgm:cxn modelId="{B2F5FDA0-585F-4427-A464-3206B0A416A4}" type="presParOf" srcId="{9CB91508-6898-4A05-8AE7-0FDA9807EBBF}" destId="{436D4422-74D9-469B-87A7-5191482FE5F9}" srcOrd="9" destOrd="0" presId="urn:microsoft.com/office/officeart/2008/layout/LinedList"/>
    <dgm:cxn modelId="{FFE5A7D9-EB75-4E8D-87BB-2814A63502C5}" type="presParOf" srcId="{436D4422-74D9-469B-87A7-5191482FE5F9}" destId="{4AB6415F-4B74-4FE4-BE59-BEBA6AFF4361}" srcOrd="0" destOrd="0" presId="urn:microsoft.com/office/officeart/2008/layout/LinedList"/>
    <dgm:cxn modelId="{504903A6-82C3-4271-9711-93369A6551F7}" type="presParOf" srcId="{436D4422-74D9-469B-87A7-5191482FE5F9}" destId="{C39DC6C5-E43C-440B-B3E4-28222D6DC72B}" srcOrd="1" destOrd="0" presId="urn:microsoft.com/office/officeart/2008/layout/LinedList"/>
    <dgm:cxn modelId="{560C083E-FF2D-4F9B-957F-FED47EE4E78D}" type="presParOf" srcId="{9CB91508-6898-4A05-8AE7-0FDA9807EBBF}" destId="{A1584F12-EFE4-44E7-8EF9-877D1A7C50CD}" srcOrd="10" destOrd="0" presId="urn:microsoft.com/office/officeart/2008/layout/LinedList"/>
    <dgm:cxn modelId="{FCAE103B-AF65-4FD9-8D38-CAE843B01EF0}" type="presParOf" srcId="{9CB91508-6898-4A05-8AE7-0FDA9807EBBF}" destId="{AD9A92BE-3138-4B3C-B924-A08351FF3215}" srcOrd="11" destOrd="0" presId="urn:microsoft.com/office/officeart/2008/layout/LinedList"/>
    <dgm:cxn modelId="{A46BD16A-9E96-4193-A6AF-BE008AEB4F68}" type="presParOf" srcId="{AD9A92BE-3138-4B3C-B924-A08351FF3215}" destId="{B4EC9CE4-1519-4D51-9F50-64888A7E1BB9}" srcOrd="0" destOrd="0" presId="urn:microsoft.com/office/officeart/2008/layout/LinedList"/>
    <dgm:cxn modelId="{930CDB4D-B2CE-4C75-8E53-B30EA8D9BBC2}" type="presParOf" srcId="{AD9A92BE-3138-4B3C-B924-A08351FF3215}" destId="{2F0CBF63-8326-4B28-81D4-CD611832ADF1}" srcOrd="1" destOrd="0" presId="urn:microsoft.com/office/officeart/2008/layout/LinedList"/>
    <dgm:cxn modelId="{F28231F4-70BE-4883-85B4-AFD1A6F5F8DA}" type="presParOf" srcId="{9CB91508-6898-4A05-8AE7-0FDA9807EBBF}" destId="{ECFFC067-AEE7-47F5-96B4-85936560539B}" srcOrd="12" destOrd="0" presId="urn:microsoft.com/office/officeart/2008/layout/LinedList"/>
    <dgm:cxn modelId="{DFA6C3C0-22A0-4FEB-85C8-341D70E72A5F}" type="presParOf" srcId="{9CB91508-6898-4A05-8AE7-0FDA9807EBBF}" destId="{ACA4A7AF-F94F-4477-A9FC-D96D59788820}" srcOrd="13" destOrd="0" presId="urn:microsoft.com/office/officeart/2008/layout/LinedList"/>
    <dgm:cxn modelId="{3A5D6379-0345-40D0-97B5-C42808EB1834}" type="presParOf" srcId="{ACA4A7AF-F94F-4477-A9FC-D96D59788820}" destId="{5B286EDB-AA87-4E1B-A539-46A19ACF2FEE}" srcOrd="0" destOrd="0" presId="urn:microsoft.com/office/officeart/2008/layout/LinedList"/>
    <dgm:cxn modelId="{11AA7A97-B5AD-4ABD-AA30-796AAB0694C6}" type="presParOf" srcId="{ACA4A7AF-F94F-4477-A9FC-D96D59788820}" destId="{CC025E8E-A134-4CB9-991D-59A2E2E995A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77689-4084-405A-91B8-C7073F76D90D}"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E7736196-6345-429F-940D-151C39652A26}">
      <dgm:prSet/>
      <dgm:spPr/>
      <dgm:t>
        <a:bodyPr/>
        <a:lstStyle/>
        <a:p>
          <a:r>
            <a:rPr lang="en-US"/>
            <a:t>Vice President</a:t>
          </a:r>
        </a:p>
      </dgm:t>
    </dgm:pt>
    <dgm:pt modelId="{1C8C68C5-5F3F-4C0C-A9E3-D649C2E64011}" type="parTrans" cxnId="{000A7D8C-CAD9-41CF-8D57-2E9CC059B7B5}">
      <dgm:prSet/>
      <dgm:spPr/>
      <dgm:t>
        <a:bodyPr/>
        <a:lstStyle/>
        <a:p>
          <a:endParaRPr lang="en-US"/>
        </a:p>
      </dgm:t>
    </dgm:pt>
    <dgm:pt modelId="{543B90A0-BF9B-4318-AA43-8EAB5D5B8390}" type="sibTrans" cxnId="{000A7D8C-CAD9-41CF-8D57-2E9CC059B7B5}">
      <dgm:prSet/>
      <dgm:spPr/>
      <dgm:t>
        <a:bodyPr/>
        <a:lstStyle/>
        <a:p>
          <a:endParaRPr lang="en-US"/>
        </a:p>
      </dgm:t>
    </dgm:pt>
    <dgm:pt modelId="{C783A8C7-6BC4-411A-B3A0-26B109EA4DE6}">
      <dgm:prSet/>
      <dgm:spPr/>
      <dgm:t>
        <a:bodyPr/>
        <a:lstStyle/>
        <a:p>
          <a:r>
            <a:rPr lang="en-US"/>
            <a:t>Treasurer</a:t>
          </a:r>
        </a:p>
      </dgm:t>
    </dgm:pt>
    <dgm:pt modelId="{EA0E9DC9-B108-4656-8B09-0C71F57BFC14}" type="parTrans" cxnId="{12B543B9-D5AF-47A9-B24C-812F1C7B218F}">
      <dgm:prSet/>
      <dgm:spPr/>
      <dgm:t>
        <a:bodyPr/>
        <a:lstStyle/>
        <a:p>
          <a:endParaRPr lang="en-US"/>
        </a:p>
      </dgm:t>
    </dgm:pt>
    <dgm:pt modelId="{545B6402-EE7D-43D8-A6D3-83BD55B82152}" type="sibTrans" cxnId="{12B543B9-D5AF-47A9-B24C-812F1C7B218F}">
      <dgm:prSet/>
      <dgm:spPr/>
      <dgm:t>
        <a:bodyPr/>
        <a:lstStyle/>
        <a:p>
          <a:endParaRPr lang="en-US"/>
        </a:p>
      </dgm:t>
    </dgm:pt>
    <dgm:pt modelId="{4AB59989-6EBD-44F6-AB74-D90C035F8B43}" type="pres">
      <dgm:prSet presAssocID="{C6D77689-4084-405A-91B8-C7073F76D90D}" presName="hierChild1" presStyleCnt="0">
        <dgm:presLayoutVars>
          <dgm:chPref val="1"/>
          <dgm:dir/>
          <dgm:animOne val="branch"/>
          <dgm:animLvl val="lvl"/>
          <dgm:resizeHandles/>
        </dgm:presLayoutVars>
      </dgm:prSet>
      <dgm:spPr/>
    </dgm:pt>
    <dgm:pt modelId="{E4F0C1D5-C343-4F82-8A73-4A4F89BFAC7E}" type="pres">
      <dgm:prSet presAssocID="{E7736196-6345-429F-940D-151C39652A26}" presName="hierRoot1" presStyleCnt="0"/>
      <dgm:spPr/>
    </dgm:pt>
    <dgm:pt modelId="{ACF23F64-BA80-4BFC-8579-1633FFBB91E0}" type="pres">
      <dgm:prSet presAssocID="{E7736196-6345-429F-940D-151C39652A26}" presName="composite" presStyleCnt="0"/>
      <dgm:spPr/>
    </dgm:pt>
    <dgm:pt modelId="{899560FA-6A77-4F86-9B3A-52D5BD1085EB}" type="pres">
      <dgm:prSet presAssocID="{E7736196-6345-429F-940D-151C39652A26}" presName="background" presStyleLbl="node0" presStyleIdx="0" presStyleCnt="2"/>
      <dgm:spPr/>
    </dgm:pt>
    <dgm:pt modelId="{0C7201D7-3057-49CC-86B6-4EB46CFE131F}" type="pres">
      <dgm:prSet presAssocID="{E7736196-6345-429F-940D-151C39652A26}" presName="text" presStyleLbl="fgAcc0" presStyleIdx="0" presStyleCnt="2">
        <dgm:presLayoutVars>
          <dgm:chPref val="3"/>
        </dgm:presLayoutVars>
      </dgm:prSet>
      <dgm:spPr/>
    </dgm:pt>
    <dgm:pt modelId="{122F8299-19C4-480E-B403-7EDC2C68A5CA}" type="pres">
      <dgm:prSet presAssocID="{E7736196-6345-429F-940D-151C39652A26}" presName="hierChild2" presStyleCnt="0"/>
      <dgm:spPr/>
    </dgm:pt>
    <dgm:pt modelId="{3C9E7BEF-D250-4FD1-9726-99AE3E72DB6B}" type="pres">
      <dgm:prSet presAssocID="{C783A8C7-6BC4-411A-B3A0-26B109EA4DE6}" presName="hierRoot1" presStyleCnt="0"/>
      <dgm:spPr/>
    </dgm:pt>
    <dgm:pt modelId="{0FF07E27-555A-4242-B8AE-D3C31E4FE2FB}" type="pres">
      <dgm:prSet presAssocID="{C783A8C7-6BC4-411A-B3A0-26B109EA4DE6}" presName="composite" presStyleCnt="0"/>
      <dgm:spPr/>
    </dgm:pt>
    <dgm:pt modelId="{842767D8-F19F-493C-B2BA-CAA51D64A72F}" type="pres">
      <dgm:prSet presAssocID="{C783A8C7-6BC4-411A-B3A0-26B109EA4DE6}" presName="background" presStyleLbl="node0" presStyleIdx="1" presStyleCnt="2"/>
      <dgm:spPr/>
    </dgm:pt>
    <dgm:pt modelId="{D1C7892D-164C-410D-A09D-9E46B2EAFA41}" type="pres">
      <dgm:prSet presAssocID="{C783A8C7-6BC4-411A-B3A0-26B109EA4DE6}" presName="text" presStyleLbl="fgAcc0" presStyleIdx="1" presStyleCnt="2">
        <dgm:presLayoutVars>
          <dgm:chPref val="3"/>
        </dgm:presLayoutVars>
      </dgm:prSet>
      <dgm:spPr/>
    </dgm:pt>
    <dgm:pt modelId="{0055FBC8-795E-42E5-85C4-14353EA099E7}" type="pres">
      <dgm:prSet presAssocID="{C783A8C7-6BC4-411A-B3A0-26B109EA4DE6}" presName="hierChild2" presStyleCnt="0"/>
      <dgm:spPr/>
    </dgm:pt>
  </dgm:ptLst>
  <dgm:cxnLst>
    <dgm:cxn modelId="{0AFFBE2B-9564-4BCF-9190-89F5E5341012}" type="presOf" srcId="{C6D77689-4084-405A-91B8-C7073F76D90D}" destId="{4AB59989-6EBD-44F6-AB74-D90C035F8B43}" srcOrd="0" destOrd="0" presId="urn:microsoft.com/office/officeart/2005/8/layout/hierarchy1"/>
    <dgm:cxn modelId="{7B04484E-67F5-4029-9B4F-9D9B30D9DBE0}" type="presOf" srcId="{C783A8C7-6BC4-411A-B3A0-26B109EA4DE6}" destId="{D1C7892D-164C-410D-A09D-9E46B2EAFA41}" srcOrd="0" destOrd="0" presId="urn:microsoft.com/office/officeart/2005/8/layout/hierarchy1"/>
    <dgm:cxn modelId="{B98C3789-DFDC-4242-8D20-A27EA043BEBF}" type="presOf" srcId="{E7736196-6345-429F-940D-151C39652A26}" destId="{0C7201D7-3057-49CC-86B6-4EB46CFE131F}" srcOrd="0" destOrd="0" presId="urn:microsoft.com/office/officeart/2005/8/layout/hierarchy1"/>
    <dgm:cxn modelId="{000A7D8C-CAD9-41CF-8D57-2E9CC059B7B5}" srcId="{C6D77689-4084-405A-91B8-C7073F76D90D}" destId="{E7736196-6345-429F-940D-151C39652A26}" srcOrd="0" destOrd="0" parTransId="{1C8C68C5-5F3F-4C0C-A9E3-D649C2E64011}" sibTransId="{543B90A0-BF9B-4318-AA43-8EAB5D5B8390}"/>
    <dgm:cxn modelId="{12B543B9-D5AF-47A9-B24C-812F1C7B218F}" srcId="{C6D77689-4084-405A-91B8-C7073F76D90D}" destId="{C783A8C7-6BC4-411A-B3A0-26B109EA4DE6}" srcOrd="1" destOrd="0" parTransId="{EA0E9DC9-B108-4656-8B09-0C71F57BFC14}" sibTransId="{545B6402-EE7D-43D8-A6D3-83BD55B82152}"/>
    <dgm:cxn modelId="{9F852782-8624-47B8-B70D-3B69D09DE271}" type="presParOf" srcId="{4AB59989-6EBD-44F6-AB74-D90C035F8B43}" destId="{E4F0C1D5-C343-4F82-8A73-4A4F89BFAC7E}" srcOrd="0" destOrd="0" presId="urn:microsoft.com/office/officeart/2005/8/layout/hierarchy1"/>
    <dgm:cxn modelId="{AAC1892B-18C9-40C9-BDE3-8209EBDC84CF}" type="presParOf" srcId="{E4F0C1D5-C343-4F82-8A73-4A4F89BFAC7E}" destId="{ACF23F64-BA80-4BFC-8579-1633FFBB91E0}" srcOrd="0" destOrd="0" presId="urn:microsoft.com/office/officeart/2005/8/layout/hierarchy1"/>
    <dgm:cxn modelId="{DE975744-C6E0-4177-92B6-532DA1013FE7}" type="presParOf" srcId="{ACF23F64-BA80-4BFC-8579-1633FFBB91E0}" destId="{899560FA-6A77-4F86-9B3A-52D5BD1085EB}" srcOrd="0" destOrd="0" presId="urn:microsoft.com/office/officeart/2005/8/layout/hierarchy1"/>
    <dgm:cxn modelId="{F4FD296B-DA4F-4D34-9779-6CEA894D0EE6}" type="presParOf" srcId="{ACF23F64-BA80-4BFC-8579-1633FFBB91E0}" destId="{0C7201D7-3057-49CC-86B6-4EB46CFE131F}" srcOrd="1" destOrd="0" presId="urn:microsoft.com/office/officeart/2005/8/layout/hierarchy1"/>
    <dgm:cxn modelId="{7CFE8308-72D8-41D9-9CC7-5C5F06801155}" type="presParOf" srcId="{E4F0C1D5-C343-4F82-8A73-4A4F89BFAC7E}" destId="{122F8299-19C4-480E-B403-7EDC2C68A5CA}" srcOrd="1" destOrd="0" presId="urn:microsoft.com/office/officeart/2005/8/layout/hierarchy1"/>
    <dgm:cxn modelId="{37A79538-A0A9-4C2A-A17D-A4BE0B40CE7F}" type="presParOf" srcId="{4AB59989-6EBD-44F6-AB74-D90C035F8B43}" destId="{3C9E7BEF-D250-4FD1-9726-99AE3E72DB6B}" srcOrd="1" destOrd="0" presId="urn:microsoft.com/office/officeart/2005/8/layout/hierarchy1"/>
    <dgm:cxn modelId="{9D3E9F23-7B23-4933-B177-18C47D0C49AA}" type="presParOf" srcId="{3C9E7BEF-D250-4FD1-9726-99AE3E72DB6B}" destId="{0FF07E27-555A-4242-B8AE-D3C31E4FE2FB}" srcOrd="0" destOrd="0" presId="urn:microsoft.com/office/officeart/2005/8/layout/hierarchy1"/>
    <dgm:cxn modelId="{ADA9A01C-1D44-4508-AB0C-D502032CCFEF}" type="presParOf" srcId="{0FF07E27-555A-4242-B8AE-D3C31E4FE2FB}" destId="{842767D8-F19F-493C-B2BA-CAA51D64A72F}" srcOrd="0" destOrd="0" presId="urn:microsoft.com/office/officeart/2005/8/layout/hierarchy1"/>
    <dgm:cxn modelId="{01DFC312-3FFC-4D5C-817B-E081B4322457}" type="presParOf" srcId="{0FF07E27-555A-4242-B8AE-D3C31E4FE2FB}" destId="{D1C7892D-164C-410D-A09D-9E46B2EAFA41}" srcOrd="1" destOrd="0" presId="urn:microsoft.com/office/officeart/2005/8/layout/hierarchy1"/>
    <dgm:cxn modelId="{F30DA4B6-FBCD-4FE4-9A99-D157D5360331}" type="presParOf" srcId="{3C9E7BEF-D250-4FD1-9726-99AE3E72DB6B}" destId="{0055FBC8-795E-42E5-85C4-14353EA099E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9E66-4EDA-48B3-93C0-022BB9045201}">
      <dsp:nvSpPr>
        <dsp:cNvPr id="0" name=""/>
        <dsp:cNvSpPr/>
      </dsp:nvSpPr>
      <dsp:spPr>
        <a:xfrm>
          <a:off x="478800" y="109627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8A4F8-129A-4BAF-89E7-9F84E030F2C2}">
      <dsp:nvSpPr>
        <dsp:cNvPr id="0" name=""/>
        <dsp:cNvSpPr/>
      </dsp:nvSpPr>
      <dsp:spPr>
        <a:xfrm>
          <a:off x="712800" y="1330272"/>
          <a:ext cx="630000" cy="6300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8F1D6-423B-4F1D-8F49-D52CCA745C3A}">
      <dsp:nvSpPr>
        <dsp:cNvPr id="0" name=""/>
        <dsp:cNvSpPr/>
      </dsp:nvSpPr>
      <dsp:spPr>
        <a:xfrm>
          <a:off x="12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latin typeface="Calibri Light" panose="020F0302020204030204"/>
            </a:rPr>
            <a:t>INTROS</a:t>
          </a:r>
          <a:endParaRPr lang="en-US" sz="1600" b="0" i="0" u="none" strike="noStrike" kern="1200" cap="all" baseline="0" noProof="0" dirty="0">
            <a:latin typeface="Calibri Light"/>
            <a:cs typeface="Calibri Light"/>
          </a:endParaRPr>
        </a:p>
      </dsp:txBody>
      <dsp:txXfrm>
        <a:off x="127800" y="2536272"/>
        <a:ext cx="1800000" cy="720000"/>
      </dsp:txXfrm>
    </dsp:sp>
    <dsp:sp modelId="{DC9493D9-847B-41E6-862A-84D58FE26007}">
      <dsp:nvSpPr>
        <dsp:cNvPr id="0" name=""/>
        <dsp:cNvSpPr/>
      </dsp:nvSpPr>
      <dsp:spPr>
        <a:xfrm>
          <a:off x="2593800" y="109627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54147-67BE-45E1-93E7-9D6521BE808A}">
      <dsp:nvSpPr>
        <dsp:cNvPr id="0" name=""/>
        <dsp:cNvSpPr/>
      </dsp:nvSpPr>
      <dsp:spPr>
        <a:xfrm>
          <a:off x="2827800" y="1330272"/>
          <a:ext cx="630000" cy="6300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4D6C0-B35D-478B-979A-59FEB58F7E74}">
      <dsp:nvSpPr>
        <dsp:cNvPr id="0" name=""/>
        <dsp:cNvSpPr/>
      </dsp:nvSpPr>
      <dsp:spPr>
        <a:xfrm>
          <a:off x="224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2023 Update &amp; accomplishments</a:t>
          </a:r>
        </a:p>
      </dsp:txBody>
      <dsp:txXfrm>
        <a:off x="2242800" y="2536272"/>
        <a:ext cx="1800000" cy="720000"/>
      </dsp:txXfrm>
    </dsp:sp>
    <dsp:sp modelId="{A1D2D6B8-A4D5-4DC9-BF69-A817BE8FA5D1}">
      <dsp:nvSpPr>
        <dsp:cNvPr id="0" name=""/>
        <dsp:cNvSpPr/>
      </dsp:nvSpPr>
      <dsp:spPr>
        <a:xfrm>
          <a:off x="4708800" y="109627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72421-0813-4D5F-A319-0723C83863DF}">
      <dsp:nvSpPr>
        <dsp:cNvPr id="0" name=""/>
        <dsp:cNvSpPr/>
      </dsp:nvSpPr>
      <dsp:spPr>
        <a:xfrm>
          <a:off x="4942800" y="1330272"/>
          <a:ext cx="630000" cy="63000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227D9-00D0-4F95-AE31-4E150306EA5E}">
      <dsp:nvSpPr>
        <dsp:cNvPr id="0" name=""/>
        <dsp:cNvSpPr/>
      </dsp:nvSpPr>
      <dsp:spPr>
        <a:xfrm>
          <a:off x="435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Finance Update &amp; banking Proposal</a:t>
          </a:r>
          <a:r>
            <a:rPr lang="en-US" sz="1600" kern="1200" dirty="0">
              <a:latin typeface="Calibri Light" panose="020F0302020204030204"/>
            </a:rPr>
            <a:t> </a:t>
          </a:r>
        </a:p>
      </dsp:txBody>
      <dsp:txXfrm>
        <a:off x="4357800" y="2536272"/>
        <a:ext cx="1800000" cy="720000"/>
      </dsp:txXfrm>
    </dsp:sp>
    <dsp:sp modelId="{B39F4F69-5C16-4B88-8902-D6E8E453022B}">
      <dsp:nvSpPr>
        <dsp:cNvPr id="0" name=""/>
        <dsp:cNvSpPr/>
      </dsp:nvSpPr>
      <dsp:spPr>
        <a:xfrm>
          <a:off x="6823800" y="109627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4DC6C-E536-48EF-88F4-B5741A2F2FD8}">
      <dsp:nvSpPr>
        <dsp:cNvPr id="0" name=""/>
        <dsp:cNvSpPr/>
      </dsp:nvSpPr>
      <dsp:spPr>
        <a:xfrm>
          <a:off x="7057800" y="133027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FF87E-3C79-4FA6-9B2E-7ADCADF558BE}">
      <dsp:nvSpPr>
        <dsp:cNvPr id="0" name=""/>
        <dsp:cNvSpPr/>
      </dsp:nvSpPr>
      <dsp:spPr>
        <a:xfrm>
          <a:off x="6472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NOMINATIONs &amp;</a:t>
          </a:r>
        </a:p>
        <a:p>
          <a:pPr marL="0" lvl="0" indent="0" algn="ctr" defTabSz="711200">
            <a:lnSpc>
              <a:spcPct val="100000"/>
            </a:lnSpc>
            <a:spcBef>
              <a:spcPct val="0"/>
            </a:spcBef>
            <a:spcAft>
              <a:spcPct val="35000"/>
            </a:spcAft>
            <a:buNone/>
            <a:defRPr cap="all"/>
          </a:pPr>
          <a:r>
            <a:rPr lang="en-US" sz="1600" kern="1200" dirty="0"/>
            <a:t>ELECTION</a:t>
          </a:r>
          <a:endParaRPr lang="en-US" sz="1600" kern="1200" dirty="0">
            <a:latin typeface="Calibri Light" panose="020F0302020204030204"/>
          </a:endParaRPr>
        </a:p>
      </dsp:txBody>
      <dsp:txXfrm>
        <a:off x="6472800" y="2536272"/>
        <a:ext cx="1800000" cy="720000"/>
      </dsp:txXfrm>
    </dsp:sp>
    <dsp:sp modelId="{2543EBAD-E513-421B-B72A-932F45087009}">
      <dsp:nvSpPr>
        <dsp:cNvPr id="0" name=""/>
        <dsp:cNvSpPr/>
      </dsp:nvSpPr>
      <dsp:spPr>
        <a:xfrm>
          <a:off x="8938800" y="109627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F1C7F-486A-4D6F-83FB-9EB715442487}">
      <dsp:nvSpPr>
        <dsp:cNvPr id="0" name=""/>
        <dsp:cNvSpPr/>
      </dsp:nvSpPr>
      <dsp:spPr>
        <a:xfrm>
          <a:off x="9172800" y="1330272"/>
          <a:ext cx="630000" cy="630000"/>
        </a:xfrm>
        <a:prstGeom prst="rect">
          <a:avLst/>
        </a:prstGeom>
        <a:blipFill rotWithShape="1">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A7575-99DF-4320-ACF5-EF5763C55BBD}">
      <dsp:nvSpPr>
        <dsp:cNvPr id="0" name=""/>
        <dsp:cNvSpPr/>
      </dsp:nvSpPr>
      <dsp:spPr>
        <a:xfrm>
          <a:off x="8587800" y="25362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Q&amp;A, Comments</a:t>
          </a:r>
          <a:r>
            <a:rPr lang="en-US" sz="1600" kern="1200" dirty="0">
              <a:latin typeface="Calibri Light" panose="020F0302020204030204"/>
            </a:rPr>
            <a:t> </a:t>
          </a:r>
          <a:endParaRPr lang="en-US" sz="1600" kern="1200" dirty="0"/>
        </a:p>
      </dsp:txBody>
      <dsp:txXfrm>
        <a:off x="8587800" y="253627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AB873-D852-49FC-880B-838E24C04F63}">
      <dsp:nvSpPr>
        <dsp:cNvPr id="0" name=""/>
        <dsp:cNvSpPr/>
      </dsp:nvSpPr>
      <dsp:spPr>
        <a:xfrm>
          <a:off x="0" y="511"/>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0F3F247-C826-4EC9-BBE7-41CFCBF420CA}">
      <dsp:nvSpPr>
        <dsp:cNvPr id="0" name=""/>
        <dsp:cNvSpPr/>
      </dsp:nvSpPr>
      <dsp:spPr>
        <a:xfrm>
          <a:off x="0" y="511"/>
          <a:ext cx="5257800" cy="5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Taxes and State Registration</a:t>
          </a:r>
        </a:p>
      </dsp:txBody>
      <dsp:txXfrm>
        <a:off x="0" y="511"/>
        <a:ext cx="5257800" cy="598785"/>
      </dsp:txXfrm>
    </dsp:sp>
    <dsp:sp modelId="{3760DFF5-0AA1-4056-837D-0567916333CA}">
      <dsp:nvSpPr>
        <dsp:cNvPr id="0" name=""/>
        <dsp:cNvSpPr/>
      </dsp:nvSpPr>
      <dsp:spPr>
        <a:xfrm>
          <a:off x="0" y="599296"/>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14CE89-5FE9-4C4C-BEAD-7225CC2DC81A}">
      <dsp:nvSpPr>
        <dsp:cNvPr id="0" name=""/>
        <dsp:cNvSpPr/>
      </dsp:nvSpPr>
      <dsp:spPr>
        <a:xfrm>
          <a:off x="0" y="599296"/>
          <a:ext cx="5257800" cy="5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Mailbox refresh (4 out of 7)</a:t>
          </a:r>
        </a:p>
      </dsp:txBody>
      <dsp:txXfrm>
        <a:off x="0" y="599296"/>
        <a:ext cx="5257800" cy="598785"/>
      </dsp:txXfrm>
    </dsp:sp>
    <dsp:sp modelId="{F8DC9D60-60E9-4D16-8994-7D0BAD0126C4}">
      <dsp:nvSpPr>
        <dsp:cNvPr id="0" name=""/>
        <dsp:cNvSpPr/>
      </dsp:nvSpPr>
      <dsp:spPr>
        <a:xfrm>
          <a:off x="0" y="1198082"/>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F378F78-3E9C-4F90-8402-A49C754E2B18}">
      <dsp:nvSpPr>
        <dsp:cNvPr id="0" name=""/>
        <dsp:cNvSpPr/>
      </dsp:nvSpPr>
      <dsp:spPr>
        <a:xfrm>
          <a:off x="0" y="1198082"/>
          <a:ext cx="5257800" cy="5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Web site and regular newsletters</a:t>
          </a:r>
        </a:p>
      </dsp:txBody>
      <dsp:txXfrm>
        <a:off x="0" y="1198082"/>
        <a:ext cx="5257800" cy="598785"/>
      </dsp:txXfrm>
    </dsp:sp>
    <dsp:sp modelId="{714CF477-2603-40B8-A342-DF6BD3D3F582}">
      <dsp:nvSpPr>
        <dsp:cNvPr id="0" name=""/>
        <dsp:cNvSpPr/>
      </dsp:nvSpPr>
      <dsp:spPr>
        <a:xfrm>
          <a:off x="0" y="1796867"/>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BB7D76C-9B4A-4681-8EBF-06BEE854A21A}">
      <dsp:nvSpPr>
        <dsp:cNvPr id="0" name=""/>
        <dsp:cNvSpPr/>
      </dsp:nvSpPr>
      <dsp:spPr>
        <a:xfrm>
          <a:off x="0" y="1796867"/>
          <a:ext cx="5257800" cy="5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Water leak fixed, backflow testing application submitted, winterized sprinkler system</a:t>
          </a:r>
        </a:p>
      </dsp:txBody>
      <dsp:txXfrm>
        <a:off x="0" y="1796867"/>
        <a:ext cx="5257800" cy="598785"/>
      </dsp:txXfrm>
    </dsp:sp>
    <dsp:sp modelId="{EB2209B4-D429-474D-A51F-335AEA67F4B7}">
      <dsp:nvSpPr>
        <dsp:cNvPr id="0" name=""/>
        <dsp:cNvSpPr/>
      </dsp:nvSpPr>
      <dsp:spPr>
        <a:xfrm>
          <a:off x="0" y="2395652"/>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B6415F-4B74-4FE4-BE59-BEBA6AFF4361}">
      <dsp:nvSpPr>
        <dsp:cNvPr id="0" name=""/>
        <dsp:cNvSpPr/>
      </dsp:nvSpPr>
      <dsp:spPr>
        <a:xfrm>
          <a:off x="0" y="2395652"/>
          <a:ext cx="5257800" cy="5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Fence repair and cleaning</a:t>
          </a:r>
        </a:p>
      </dsp:txBody>
      <dsp:txXfrm>
        <a:off x="0" y="2395652"/>
        <a:ext cx="5257800" cy="598785"/>
      </dsp:txXfrm>
    </dsp:sp>
    <dsp:sp modelId="{A1584F12-EFE4-44E7-8EF9-877D1A7C50CD}">
      <dsp:nvSpPr>
        <dsp:cNvPr id="0" name=""/>
        <dsp:cNvSpPr/>
      </dsp:nvSpPr>
      <dsp:spPr>
        <a:xfrm>
          <a:off x="0" y="2994437"/>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EC9CE4-1519-4D51-9F50-64888A7E1BB9}">
      <dsp:nvSpPr>
        <dsp:cNvPr id="0" name=""/>
        <dsp:cNvSpPr/>
      </dsp:nvSpPr>
      <dsp:spPr>
        <a:xfrm>
          <a:off x="0" y="2994437"/>
          <a:ext cx="5257800" cy="5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Improved trees, monument decorations, and landscaping</a:t>
          </a:r>
        </a:p>
      </dsp:txBody>
      <dsp:txXfrm>
        <a:off x="0" y="2994437"/>
        <a:ext cx="5257800" cy="598785"/>
      </dsp:txXfrm>
    </dsp:sp>
    <dsp:sp modelId="{ECFFC067-AEE7-47F5-96B4-85936560539B}">
      <dsp:nvSpPr>
        <dsp:cNvPr id="0" name=""/>
        <dsp:cNvSpPr/>
      </dsp:nvSpPr>
      <dsp:spPr>
        <a:xfrm>
          <a:off x="0" y="3593223"/>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B286EDB-AA87-4E1B-A539-46A19ACF2FEE}">
      <dsp:nvSpPr>
        <dsp:cNvPr id="0" name=""/>
        <dsp:cNvSpPr/>
      </dsp:nvSpPr>
      <dsp:spPr>
        <a:xfrm>
          <a:off x="0" y="3593223"/>
          <a:ext cx="5257800" cy="59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Budget &amp; Financial reporting</a:t>
          </a:r>
        </a:p>
      </dsp:txBody>
      <dsp:txXfrm>
        <a:off x="0" y="3593223"/>
        <a:ext cx="5257800" cy="598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560FA-6A77-4F86-9B3A-52D5BD1085EB}">
      <dsp:nvSpPr>
        <dsp:cNvPr id="0" name=""/>
        <dsp:cNvSpPr/>
      </dsp:nvSpPr>
      <dsp:spPr>
        <a:xfrm>
          <a:off x="658" y="1320002"/>
          <a:ext cx="2310876" cy="14674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201D7-3057-49CC-86B6-4EB46CFE131F}">
      <dsp:nvSpPr>
        <dsp:cNvPr id="0" name=""/>
        <dsp:cNvSpPr/>
      </dsp:nvSpPr>
      <dsp:spPr>
        <a:xfrm>
          <a:off x="257422" y="1563928"/>
          <a:ext cx="2310876" cy="14674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Vice President</a:t>
          </a:r>
        </a:p>
      </dsp:txBody>
      <dsp:txXfrm>
        <a:off x="300401" y="1606907"/>
        <a:ext cx="2224918" cy="1381448"/>
      </dsp:txXfrm>
    </dsp:sp>
    <dsp:sp modelId="{842767D8-F19F-493C-B2BA-CAA51D64A72F}">
      <dsp:nvSpPr>
        <dsp:cNvPr id="0" name=""/>
        <dsp:cNvSpPr/>
      </dsp:nvSpPr>
      <dsp:spPr>
        <a:xfrm>
          <a:off x="2825062" y="1320002"/>
          <a:ext cx="2310876" cy="14674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7892D-164C-410D-A09D-9E46B2EAFA41}">
      <dsp:nvSpPr>
        <dsp:cNvPr id="0" name=""/>
        <dsp:cNvSpPr/>
      </dsp:nvSpPr>
      <dsp:spPr>
        <a:xfrm>
          <a:off x="3081826" y="1563928"/>
          <a:ext cx="2310876" cy="14674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Treasurer</a:t>
          </a:r>
        </a:p>
      </dsp:txBody>
      <dsp:txXfrm>
        <a:off x="3124805" y="1606907"/>
        <a:ext cx="2224918" cy="138144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D559F-14D4-4D4C-830D-3A7BD7154B20}"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64FB2-1301-4F7F-B156-30CFBBED7E0B}" type="slidenum">
              <a:rPr lang="en-US" smtClean="0"/>
              <a:t>‹#›</a:t>
            </a:fld>
            <a:endParaRPr lang="en-US"/>
          </a:p>
        </p:txBody>
      </p:sp>
    </p:spTree>
    <p:extLst>
      <p:ext uri="{BB962C8B-B14F-4D97-AF65-F5344CB8AC3E}">
        <p14:creationId xmlns:p14="http://schemas.microsoft.com/office/powerpoint/2010/main" val="4463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Thanks Larry! - working with several tree companies to get quotes for tree work, talking to the county on permits, mailbox refresh, treasure assistance, other things I’m sure I’m forgetting.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464FB2-1301-4F7F-B156-30CFBBED7E0B}" type="slidenum">
              <a:rPr lang="en-US" smtClean="0"/>
              <a:t>6</a:t>
            </a:fld>
            <a:endParaRPr lang="en-US"/>
          </a:p>
        </p:txBody>
      </p:sp>
    </p:spTree>
    <p:extLst>
      <p:ext uri="{BB962C8B-B14F-4D97-AF65-F5344CB8AC3E}">
        <p14:creationId xmlns:p14="http://schemas.microsoft.com/office/powerpoint/2010/main" val="296366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464FB2-1301-4F7F-B156-30CFBBED7E0B}" type="slidenum">
              <a:rPr lang="en-US" smtClean="0"/>
              <a:t>7</a:t>
            </a:fld>
            <a:endParaRPr lang="en-US"/>
          </a:p>
        </p:txBody>
      </p:sp>
    </p:spTree>
    <p:extLst>
      <p:ext uri="{BB962C8B-B14F-4D97-AF65-F5344CB8AC3E}">
        <p14:creationId xmlns:p14="http://schemas.microsoft.com/office/powerpoint/2010/main" val="126131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464FB2-1301-4F7F-B156-30CFBBED7E0B}" type="slidenum">
              <a:rPr lang="en-US" smtClean="0"/>
              <a:t>8</a:t>
            </a:fld>
            <a:endParaRPr lang="en-US"/>
          </a:p>
        </p:txBody>
      </p:sp>
    </p:spTree>
    <p:extLst>
      <p:ext uri="{BB962C8B-B14F-4D97-AF65-F5344CB8AC3E}">
        <p14:creationId xmlns:p14="http://schemas.microsoft.com/office/powerpoint/2010/main" val="159310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Email from </a:t>
            </a:r>
            <a:r>
              <a:rPr lang="en-US" b="1" dirty="0" err="1"/>
              <a:t>LarryR</a:t>
            </a:r>
            <a:r>
              <a:rPr lang="en-US" b="1" dirty="0"/>
              <a:t> (12/05/2022) - “The $24.3K YE balance, </a:t>
            </a:r>
            <a:r>
              <a:rPr lang="en-US" dirty="0"/>
              <a:t>~$11K is for fixed asset replacement, $3K is to cover expenses for the first 3 months of next year before dues are received, and the remaining </a:t>
            </a:r>
            <a:r>
              <a:rPr lang="en-US" b="1" dirty="0"/>
              <a:t>$10.5K is for contingent items like tree removal, irrigation leak detection and repair, vandalism, legal fees and other unforeseen or discretionary expenses. The level of volunteer effort may impact how much of that reserve will be consumed in 2023. ”</a:t>
            </a:r>
            <a:endParaRPr lang="en-US" dirty="0"/>
          </a:p>
        </p:txBody>
      </p:sp>
      <p:sp>
        <p:nvSpPr>
          <p:cNvPr id="4" name="Slide Number Placeholder 3"/>
          <p:cNvSpPr>
            <a:spLocks noGrp="1"/>
          </p:cNvSpPr>
          <p:nvPr>
            <p:ph type="sldNum" sz="quarter" idx="5"/>
          </p:nvPr>
        </p:nvSpPr>
        <p:spPr/>
        <p:txBody>
          <a:bodyPr/>
          <a:lstStyle/>
          <a:p>
            <a:fld id="{4A464FB2-1301-4F7F-B156-30CFBBED7E0B}" type="slidenum">
              <a:rPr lang="en-US" smtClean="0"/>
              <a:t>24</a:t>
            </a:fld>
            <a:endParaRPr lang="en-US"/>
          </a:p>
        </p:txBody>
      </p:sp>
    </p:spTree>
    <p:extLst>
      <p:ext uri="{BB962C8B-B14F-4D97-AF65-F5344CB8AC3E}">
        <p14:creationId xmlns:p14="http://schemas.microsoft.com/office/powerpoint/2010/main" val="92260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257796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324698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406419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DA13C-ECDA-EB4F-8021-9DBFA0F00DEF}"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60467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3DA13C-ECDA-EB4F-8021-9DBFA0F00DEF}"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389125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3DA13C-ECDA-EB4F-8021-9DBFA0F00DEF}"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192225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3DA13C-ECDA-EB4F-8021-9DBFA0F00DEF}"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70523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3DA13C-ECDA-EB4F-8021-9DBFA0F00DEF}"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153690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DA13C-ECDA-EB4F-8021-9DBFA0F00DEF}"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272864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3DA13C-ECDA-EB4F-8021-9DBFA0F00DEF}"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150816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3DA13C-ECDA-EB4F-8021-9DBFA0F00DEF}"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2EAD-121A-0945-8201-BE8DD58EFCB9}" type="slidenum">
              <a:rPr lang="en-US" smtClean="0"/>
              <a:t>‹#›</a:t>
            </a:fld>
            <a:endParaRPr lang="en-US"/>
          </a:p>
        </p:txBody>
      </p:sp>
    </p:spTree>
    <p:extLst>
      <p:ext uri="{BB962C8B-B14F-4D97-AF65-F5344CB8AC3E}">
        <p14:creationId xmlns:p14="http://schemas.microsoft.com/office/powerpoint/2010/main" val="305388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DA13C-ECDA-EB4F-8021-9DBFA0F00DEF}" type="datetimeFigureOut">
              <a:rPr lang="en-US" smtClean="0"/>
              <a:t>11/30/2023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32EAD-121A-0945-8201-BE8DD58EFCB9}" type="slidenum">
              <a:rPr lang="en-US" smtClean="0"/>
              <a:t>‹#›</a:t>
            </a:fld>
            <a:endParaRPr lang="en-US"/>
          </a:p>
        </p:txBody>
      </p:sp>
    </p:spTree>
    <p:extLst>
      <p:ext uri="{BB962C8B-B14F-4D97-AF65-F5344CB8AC3E}">
        <p14:creationId xmlns:p14="http://schemas.microsoft.com/office/powerpoint/2010/main" val="13764181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2DDBE-551A-C048-959E-9EC3740D47DD}"/>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000" b="1" i="1" kern="1200" dirty="0">
                <a:latin typeface="+mj-lt"/>
                <a:ea typeface="+mj-ea"/>
                <a:cs typeface="+mj-cs"/>
              </a:rPr>
              <a:t>PLE HOA Annual Meeting</a:t>
            </a:r>
            <a:br>
              <a:rPr lang="en-US" sz="5000" b="1" i="1" kern="1200" dirty="0">
                <a:latin typeface="+mj-lt"/>
                <a:ea typeface="+mj-ea"/>
                <a:cs typeface="+mj-cs"/>
              </a:rPr>
            </a:br>
            <a:r>
              <a:rPr lang="en-US" sz="5000" b="1" i="1" dirty="0"/>
              <a:t>December</a:t>
            </a:r>
            <a:r>
              <a:rPr lang="en-US" sz="5000" b="1" i="1" kern="1200" dirty="0">
                <a:latin typeface="+mj-lt"/>
                <a:ea typeface="+mj-ea"/>
                <a:cs typeface="+mj-cs"/>
              </a:rPr>
              <a:t> 2023</a:t>
            </a:r>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garden&#10;&#10;Description automatically generated">
            <a:extLst>
              <a:ext uri="{FF2B5EF4-FFF2-40B4-BE49-F238E27FC236}">
                <a16:creationId xmlns:a16="http://schemas.microsoft.com/office/drawing/2014/main" id="{AADDBEA2-DDE3-B142-81D2-525D253839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095" r="224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786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982E133-221E-6D41-B7BF-0121D79984EC}"/>
              </a:ext>
            </a:extLst>
          </p:cNvPr>
          <p:cNvSpPr>
            <a:spLocks noGrp="1"/>
          </p:cNvSpPr>
          <p:nvPr>
            <p:ph type="title"/>
          </p:nvPr>
        </p:nvSpPr>
        <p:spPr>
          <a:xfrm>
            <a:off x="640080" y="325369"/>
            <a:ext cx="4368602" cy="1956841"/>
          </a:xfrm>
        </p:spPr>
        <p:txBody>
          <a:bodyPr anchor="b">
            <a:normAutofit/>
          </a:bodyPr>
          <a:lstStyle/>
          <a:p>
            <a:r>
              <a:rPr lang="en-US" sz="5400" dirty="0"/>
              <a:t>Possible 2024 Projects</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2FCD55E-ADB1-FC4E-81CF-BD09BF79409A}"/>
              </a:ext>
            </a:extLst>
          </p:cNvPr>
          <p:cNvSpPr>
            <a:spLocks noGrp="1"/>
          </p:cNvSpPr>
          <p:nvPr>
            <p:ph idx="1"/>
          </p:nvPr>
        </p:nvSpPr>
        <p:spPr>
          <a:xfrm>
            <a:off x="640080" y="2872899"/>
            <a:ext cx="4243589" cy="3320668"/>
          </a:xfrm>
        </p:spPr>
        <p:txBody>
          <a:bodyPr>
            <a:normAutofit/>
          </a:bodyPr>
          <a:lstStyle/>
          <a:p>
            <a:r>
              <a:rPr lang="en-US" sz="2200" dirty="0"/>
              <a:t>Spring cleanup</a:t>
            </a:r>
          </a:p>
          <a:p>
            <a:pPr lvl="1"/>
            <a:r>
              <a:rPr lang="en-US" sz="1800" dirty="0"/>
              <a:t>Mailboxes (finish remaining 3)</a:t>
            </a:r>
          </a:p>
          <a:p>
            <a:r>
              <a:rPr lang="en-US" sz="2200" dirty="0"/>
              <a:t>More hazardous tree removal</a:t>
            </a:r>
          </a:p>
          <a:p>
            <a:r>
              <a:rPr lang="en-US" sz="2200" dirty="0"/>
              <a:t>Ongoing gravel maintenance</a:t>
            </a:r>
          </a:p>
          <a:p>
            <a:pPr lvl="1"/>
            <a:r>
              <a:rPr lang="en-US" sz="1800" dirty="0"/>
              <a:t>Individuals</a:t>
            </a:r>
          </a:p>
          <a:p>
            <a:pPr lvl="1"/>
            <a:r>
              <a:rPr lang="en-US" sz="1800" dirty="0"/>
              <a:t>Common Spaces</a:t>
            </a:r>
          </a:p>
          <a:p>
            <a:r>
              <a:rPr lang="en-US" sz="2200" dirty="0"/>
              <a:t>Fence cleaning</a:t>
            </a:r>
          </a:p>
          <a:p>
            <a:r>
              <a:rPr lang="en-US" sz="2200" dirty="0"/>
              <a:t>Suggestions?</a:t>
            </a:r>
          </a:p>
          <a:p>
            <a:endParaRPr lang="en-US" sz="2200" dirty="0"/>
          </a:p>
        </p:txBody>
      </p:sp>
      <p:pic>
        <p:nvPicPr>
          <p:cNvPr id="8" name="Picture 7" descr="Small tree">
            <a:extLst>
              <a:ext uri="{FF2B5EF4-FFF2-40B4-BE49-F238E27FC236}">
                <a16:creationId xmlns:a16="http://schemas.microsoft.com/office/drawing/2014/main" id="{4C56ABF5-99A7-7C90-9F31-9F2EEB50CA6D}"/>
              </a:ext>
            </a:extLst>
          </p:cNvPr>
          <p:cNvPicPr>
            <a:picLocks noChangeAspect="1"/>
          </p:cNvPicPr>
          <p:nvPr/>
        </p:nvPicPr>
        <p:blipFill rotWithShape="1">
          <a:blip r:embed="rId2"/>
          <a:srcRect l="7064" r="259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4107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DF5E435-89C4-3BDD-5CA0-14B257E40D33}"/>
              </a:ext>
            </a:extLst>
          </p:cNvPr>
          <p:cNvSpPr>
            <a:spLocks noGrp="1"/>
          </p:cNvSpPr>
          <p:nvPr>
            <p:ph type="title"/>
          </p:nvPr>
        </p:nvSpPr>
        <p:spPr>
          <a:xfrm>
            <a:off x="838200" y="365125"/>
            <a:ext cx="5393361" cy="1325563"/>
          </a:xfrm>
        </p:spPr>
        <p:txBody>
          <a:bodyPr>
            <a:normAutofit/>
          </a:bodyPr>
          <a:lstStyle/>
          <a:p>
            <a:r>
              <a:rPr lang="en-US"/>
              <a:t>Nominations &amp; Voting for Open Positions</a:t>
            </a:r>
          </a:p>
        </p:txBody>
      </p:sp>
      <p:sp>
        <p:nvSpPr>
          <p:cNvPr id="34"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B162113-F173-AE58-EAFF-C8B2E62CD6C5}"/>
              </a:ext>
            </a:extLst>
          </p:cNvPr>
          <p:cNvPicPr>
            <a:picLocks noChangeAspect="1"/>
          </p:cNvPicPr>
          <p:nvPr/>
        </p:nvPicPr>
        <p:blipFill rotWithShape="1">
          <a:blip r:embed="rId2"/>
          <a:srcRect t="8018" b="7712"/>
          <a:stretch/>
        </p:blipFill>
        <p:spPr>
          <a:xfrm>
            <a:off x="7887184" y="2043586"/>
            <a:ext cx="3781051" cy="212685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6"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7"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8"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58AA2529-0610-2D86-EB8A-F544A2D2E594}"/>
              </a:ext>
            </a:extLst>
          </p:cNvPr>
          <p:cNvGraphicFramePr>
            <a:graphicFrameLocks noGrp="1"/>
          </p:cNvGraphicFramePr>
          <p:nvPr>
            <p:ph idx="1"/>
            <p:extLst>
              <p:ext uri="{D42A27DB-BD31-4B8C-83A1-F6EECF244321}">
                <p14:modId xmlns:p14="http://schemas.microsoft.com/office/powerpoint/2010/main" val="2655486792"/>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17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29090F-C9B0-5D48-81E9-59A9A1838DA6}"/>
              </a:ext>
            </a:extLst>
          </p:cNvPr>
          <p:cNvSpPr txBox="1"/>
          <p:nvPr/>
        </p:nvSpPr>
        <p:spPr>
          <a:xfrm>
            <a:off x="970908" y="1220919"/>
            <a:ext cx="5425781"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b="1" kern="1200">
                <a:solidFill>
                  <a:schemeClr val="tx1"/>
                </a:solidFill>
                <a:latin typeface="+mj-lt"/>
                <a:ea typeface="+mj-ea"/>
                <a:cs typeface="+mj-cs"/>
              </a:rPr>
              <a:t>Thank You</a:t>
            </a:r>
          </a:p>
        </p:txBody>
      </p:sp>
      <p:sp>
        <p:nvSpPr>
          <p:cNvPr id="24" name="Freeform: Shape 23">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Block Arc 27">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Shape 29">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2" name="Straight Connector 3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8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D96CA-52A4-2638-6A23-8FAC0075E6AA}"/>
              </a:ext>
            </a:extLst>
          </p:cNvPr>
          <p:cNvSpPr>
            <a:spLocks noGrp="1"/>
          </p:cNvSpPr>
          <p:nvPr>
            <p:ph type="title"/>
          </p:nvPr>
        </p:nvSpPr>
        <p:spPr/>
        <p:txBody>
          <a:bodyPr/>
          <a:lstStyle/>
          <a:p>
            <a:r>
              <a:rPr lang="en-US" dirty="0"/>
              <a:t>Appendix</a:t>
            </a:r>
          </a:p>
        </p:txBody>
      </p:sp>
      <p:sp>
        <p:nvSpPr>
          <p:cNvPr id="5" name="Text Placeholder 4">
            <a:extLst>
              <a:ext uri="{FF2B5EF4-FFF2-40B4-BE49-F238E27FC236}">
                <a16:creationId xmlns:a16="http://schemas.microsoft.com/office/drawing/2014/main" id="{0BADA795-415F-0DAF-D16A-56D9E98034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319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D1D7-1904-6546-B70A-2CF0FEDEE80D}"/>
              </a:ext>
            </a:extLst>
          </p:cNvPr>
          <p:cNvSpPr>
            <a:spLocks noGrp="1"/>
          </p:cNvSpPr>
          <p:nvPr>
            <p:ph type="title"/>
          </p:nvPr>
        </p:nvSpPr>
        <p:spPr/>
        <p:txBody>
          <a:bodyPr/>
          <a:lstStyle/>
          <a:p>
            <a:r>
              <a:rPr lang="en-US" dirty="0"/>
              <a:t>Survey Results as of Nov 2020 - 15/32 responses in</a:t>
            </a:r>
          </a:p>
        </p:txBody>
      </p:sp>
      <p:sp>
        <p:nvSpPr>
          <p:cNvPr id="3" name="Content Placeholder 2">
            <a:extLst>
              <a:ext uri="{FF2B5EF4-FFF2-40B4-BE49-F238E27FC236}">
                <a16:creationId xmlns:a16="http://schemas.microsoft.com/office/drawing/2014/main" id="{93203C8F-F6C8-104A-B463-4DC67DFC6FE0}"/>
              </a:ext>
            </a:extLst>
          </p:cNvPr>
          <p:cNvSpPr>
            <a:spLocks noGrp="1"/>
          </p:cNvSpPr>
          <p:nvPr>
            <p:ph idx="1"/>
          </p:nvPr>
        </p:nvSpPr>
        <p:spPr/>
        <p:txBody>
          <a:bodyPr/>
          <a:lstStyle/>
          <a:p>
            <a:r>
              <a:rPr lang="en-US" dirty="0"/>
              <a:t>Please complete your survey by January 15</a:t>
            </a:r>
          </a:p>
          <a:p>
            <a:r>
              <a:rPr lang="en-US" dirty="0"/>
              <a:t>Prior results</a:t>
            </a:r>
          </a:p>
        </p:txBody>
      </p:sp>
    </p:spTree>
    <p:extLst>
      <p:ext uri="{BB962C8B-B14F-4D97-AF65-F5344CB8AC3E}">
        <p14:creationId xmlns:p14="http://schemas.microsoft.com/office/powerpoint/2010/main" val="262332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9943428" cy="369332"/>
          </a:xfrm>
          <a:prstGeom prst="rect">
            <a:avLst/>
          </a:prstGeom>
          <a:noFill/>
        </p:spPr>
        <p:txBody>
          <a:bodyPr wrap="none" rtlCol="0">
            <a:spAutoFit/>
          </a:bodyPr>
          <a:lstStyle/>
          <a:p>
            <a:pPr algn="l"/>
            <a:r>
              <a:rPr lang="en-US" b="0" i="0" dirty="0">
                <a:effectLst/>
                <a:latin typeface="National2"/>
              </a:rPr>
              <a:t>How satisfied are you with the general appearance of the homes in PLE (roofs, paint colors, fences, </a:t>
            </a:r>
            <a:r>
              <a:rPr lang="en-US" b="0" i="0" dirty="0" err="1">
                <a:effectLst/>
                <a:latin typeface="National2"/>
              </a:rPr>
              <a:t>etc</a:t>
            </a:r>
            <a:r>
              <a:rPr lang="en-US" b="0" i="0" dirty="0">
                <a:effectLst/>
                <a:latin typeface="National2"/>
              </a:rPr>
              <a:t>)?</a:t>
            </a:r>
          </a:p>
        </p:txBody>
      </p:sp>
      <p:pic>
        <p:nvPicPr>
          <p:cNvPr id="7" name="Content Placeholder 6">
            <a:extLst>
              <a:ext uri="{FF2B5EF4-FFF2-40B4-BE49-F238E27FC236}">
                <a16:creationId xmlns:a16="http://schemas.microsoft.com/office/drawing/2014/main" id="{1F7D41D8-1C1F-437B-909E-280AACF40985}"/>
              </a:ext>
            </a:extLst>
          </p:cNvPr>
          <p:cNvPicPr>
            <a:picLocks noGrp="1" noChangeAspect="1"/>
          </p:cNvPicPr>
          <p:nvPr>
            <p:ph idx="1"/>
          </p:nvPr>
        </p:nvPicPr>
        <p:blipFill>
          <a:blip r:embed="rId2"/>
          <a:stretch>
            <a:fillRect/>
          </a:stretch>
        </p:blipFill>
        <p:spPr>
          <a:xfrm>
            <a:off x="3171417" y="2243686"/>
            <a:ext cx="5849166" cy="3515216"/>
          </a:xfrm>
        </p:spPr>
      </p:pic>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spTree>
    <p:extLst>
      <p:ext uri="{BB962C8B-B14F-4D97-AF65-F5344CB8AC3E}">
        <p14:creationId xmlns:p14="http://schemas.microsoft.com/office/powerpoint/2010/main" val="351009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AD5947B2-EEBA-41BE-906B-64FD4683A287}"/>
              </a:ext>
            </a:extLst>
          </p:cNvPr>
          <p:cNvSpPr>
            <a:spLocks noGrp="1"/>
          </p:cNvSpPr>
          <p:nvPr>
            <p:ph sz="half" idx="2"/>
          </p:nvPr>
        </p:nvSpPr>
        <p:spPr/>
        <p:txBody>
          <a:bodyPr>
            <a:normAutofit fontScale="70000" lnSpcReduction="20000"/>
          </a:bodyPr>
          <a:lstStyle/>
          <a:p>
            <a:pPr algn="l"/>
            <a:r>
              <a:rPr lang="en-US" b="0" i="0" dirty="0">
                <a:effectLst/>
                <a:latin typeface="National2"/>
              </a:rPr>
              <a:t>Most are compliant (neat and trim), while a few are not.</a:t>
            </a:r>
          </a:p>
          <a:p>
            <a:pPr algn="l" fontAlgn="t"/>
            <a:r>
              <a:rPr lang="en-US" b="0" i="0" dirty="0">
                <a:effectLst/>
                <a:latin typeface="National2"/>
              </a:rPr>
              <a:t>Unfortunately, I don't walk the neighbor to see every home. I would encourage initiatives such as Winter 20/21 the season to prune, Spring 2021 the season to Bark. Everyone if you can, give it a shot.</a:t>
            </a:r>
          </a:p>
          <a:p>
            <a:pPr algn="l" fontAlgn="t"/>
            <a:r>
              <a:rPr lang="en-US" b="0" i="0" dirty="0">
                <a:effectLst/>
                <a:latin typeface="National2"/>
              </a:rPr>
              <a:t>I get that we want the neighborhood to have a certain look since its $1M+ homes, but many people in the neighborhood have been around for 20 years and they don’t have the same level of expectation that the new folks do. If you want something different you have to bring more people along and expect a longer timeline for how long it will take to get people on board.</a:t>
            </a:r>
            <a:endParaRPr lang="en-US" dirty="0"/>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9527032" cy="369332"/>
          </a:xfrm>
          <a:prstGeom prst="rect">
            <a:avLst/>
          </a:prstGeom>
          <a:noFill/>
        </p:spPr>
        <p:txBody>
          <a:bodyPr wrap="none" rtlCol="0">
            <a:spAutoFit/>
          </a:bodyPr>
          <a:lstStyle/>
          <a:p>
            <a:pPr algn="l"/>
            <a:r>
              <a:rPr lang="en-US" b="0" i="0" dirty="0">
                <a:effectLst/>
                <a:latin typeface="National2"/>
              </a:rPr>
              <a:t>How satisfied are you with the landscaping of the residences in PLE (gravel, grass, trees, shrubs, </a:t>
            </a:r>
            <a:r>
              <a:rPr lang="en-US" b="0" i="0" dirty="0" err="1">
                <a:effectLst/>
                <a:latin typeface="National2"/>
              </a:rPr>
              <a:t>etc</a:t>
            </a:r>
            <a:r>
              <a:rPr lang="en-US" b="0" i="0" dirty="0">
                <a:effectLst/>
                <a:latin typeface="National2"/>
              </a:rPr>
              <a:t>)</a:t>
            </a:r>
          </a:p>
        </p:txBody>
      </p:sp>
      <p:pic>
        <p:nvPicPr>
          <p:cNvPr id="10" name="Content Placeholder 9">
            <a:extLst>
              <a:ext uri="{FF2B5EF4-FFF2-40B4-BE49-F238E27FC236}">
                <a16:creationId xmlns:a16="http://schemas.microsoft.com/office/drawing/2014/main" id="{8BD957FC-6601-4699-B430-94B84CB149EE}"/>
              </a:ext>
            </a:extLst>
          </p:cNvPr>
          <p:cNvPicPr>
            <a:picLocks noGrp="1" noChangeAspect="1"/>
          </p:cNvPicPr>
          <p:nvPr>
            <p:ph sz="half" idx="1"/>
          </p:nvPr>
        </p:nvPicPr>
        <p:blipFill>
          <a:blip r:embed="rId2"/>
          <a:stretch>
            <a:fillRect/>
          </a:stretch>
        </p:blipFill>
        <p:spPr>
          <a:xfrm>
            <a:off x="838200" y="2503622"/>
            <a:ext cx="5181600" cy="2995344"/>
          </a:xfrm>
        </p:spPr>
      </p:pic>
    </p:spTree>
    <p:extLst>
      <p:ext uri="{BB962C8B-B14F-4D97-AF65-F5344CB8AC3E}">
        <p14:creationId xmlns:p14="http://schemas.microsoft.com/office/powerpoint/2010/main" val="209915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11236602" cy="369332"/>
          </a:xfrm>
          <a:prstGeom prst="rect">
            <a:avLst/>
          </a:prstGeom>
          <a:noFill/>
        </p:spPr>
        <p:txBody>
          <a:bodyPr wrap="none" rtlCol="0">
            <a:spAutoFit/>
          </a:bodyPr>
          <a:lstStyle/>
          <a:p>
            <a:pPr algn="l"/>
            <a:r>
              <a:rPr lang="en-US" b="0" i="0" dirty="0">
                <a:effectLst/>
                <a:latin typeface="National2"/>
              </a:rPr>
              <a:t>How satisfied are you with the landscaping of the communal areas in PLE (gravel, monument, grass, trees, shrubs, </a:t>
            </a:r>
            <a:r>
              <a:rPr lang="en-US" b="0" i="0" dirty="0" err="1">
                <a:effectLst/>
                <a:latin typeface="National2"/>
              </a:rPr>
              <a:t>etc</a:t>
            </a:r>
            <a:r>
              <a:rPr lang="en-US" b="0" i="0" dirty="0">
                <a:effectLst/>
                <a:latin typeface="National2"/>
              </a:rPr>
              <a:t>)</a:t>
            </a:r>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pic>
        <p:nvPicPr>
          <p:cNvPr id="9" name="Content Placeholder 8">
            <a:extLst>
              <a:ext uri="{FF2B5EF4-FFF2-40B4-BE49-F238E27FC236}">
                <a16:creationId xmlns:a16="http://schemas.microsoft.com/office/drawing/2014/main" id="{F5C1F3D9-492E-4F71-91FF-9EA00DF68CD6}"/>
              </a:ext>
            </a:extLst>
          </p:cNvPr>
          <p:cNvPicPr>
            <a:picLocks noGrp="1" noChangeAspect="1"/>
          </p:cNvPicPr>
          <p:nvPr>
            <p:ph idx="1"/>
          </p:nvPr>
        </p:nvPicPr>
        <p:blipFill>
          <a:blip r:embed="rId2"/>
          <a:stretch>
            <a:fillRect/>
          </a:stretch>
        </p:blipFill>
        <p:spPr>
          <a:xfrm>
            <a:off x="3138074" y="2348476"/>
            <a:ext cx="5915851" cy="3305636"/>
          </a:xfrm>
        </p:spPr>
      </p:pic>
    </p:spTree>
    <p:extLst>
      <p:ext uri="{BB962C8B-B14F-4D97-AF65-F5344CB8AC3E}">
        <p14:creationId xmlns:p14="http://schemas.microsoft.com/office/powerpoint/2010/main" val="190865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AD5947B2-EEBA-41BE-906B-64FD4683A287}"/>
              </a:ext>
            </a:extLst>
          </p:cNvPr>
          <p:cNvSpPr>
            <a:spLocks noGrp="1"/>
          </p:cNvSpPr>
          <p:nvPr>
            <p:ph sz="half" idx="2"/>
          </p:nvPr>
        </p:nvSpPr>
        <p:spPr/>
        <p:txBody>
          <a:bodyPr>
            <a:normAutofit fontScale="62500" lnSpcReduction="20000"/>
          </a:bodyPr>
          <a:lstStyle/>
          <a:p>
            <a:pPr algn="l"/>
            <a:r>
              <a:rPr lang="en-US" b="0" i="0" dirty="0">
                <a:effectLst/>
                <a:latin typeface="National2"/>
              </a:rPr>
              <a:t>Can we update the CC&amp;Rs to have more specific language to help prevent conflict? I don’t have a strong preference about how many times I see something, but I have seen plenty of arguments about it.</a:t>
            </a:r>
          </a:p>
          <a:p>
            <a:pPr algn="l"/>
            <a:r>
              <a:rPr lang="en-US" b="0" i="0" dirty="0">
                <a:effectLst/>
                <a:latin typeface="National2"/>
              </a:rPr>
              <a:t>The term "actual current use" should be clearly defined and communicated. Our preference would be to limit boat and RV parking to three or four nights per month.</a:t>
            </a:r>
          </a:p>
          <a:p>
            <a:pPr algn="l"/>
            <a:r>
              <a:rPr lang="en-US" b="0" i="0" dirty="0">
                <a:effectLst/>
                <a:latin typeface="National2"/>
              </a:rPr>
              <a:t>On my street, I don't see any issues with boats or RVs. If there is an issue elsewhere in the HOA </a:t>
            </a:r>
            <a:r>
              <a:rPr lang="en-US" b="0" i="0" dirty="0" err="1">
                <a:effectLst/>
                <a:latin typeface="National2"/>
              </a:rPr>
              <a:t>i</a:t>
            </a:r>
            <a:r>
              <a:rPr lang="en-US" b="0" i="0" dirty="0">
                <a:effectLst/>
                <a:latin typeface="National2"/>
              </a:rPr>
              <a:t> am just not aware.</a:t>
            </a:r>
          </a:p>
          <a:p>
            <a:pPr algn="l" fontAlgn="t"/>
            <a:r>
              <a:rPr lang="en-US" b="0" i="0" dirty="0">
                <a:effectLst/>
                <a:latin typeface="National2"/>
              </a:rPr>
              <a:t>People should be able to have more flexibility with these.</a:t>
            </a:r>
          </a:p>
          <a:p>
            <a:pPr algn="l"/>
            <a:r>
              <a:rPr lang="en-US" b="0" i="0" dirty="0">
                <a:effectLst/>
                <a:latin typeface="National2"/>
              </a:rPr>
              <a:t>The CCRs have never explicitly outlines what is/isn’t acceptable. We need to be clear what is ok and what isn’t, and then hold people accountable.</a:t>
            </a:r>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5625066" cy="369332"/>
          </a:xfrm>
          <a:prstGeom prst="rect">
            <a:avLst/>
          </a:prstGeom>
          <a:noFill/>
        </p:spPr>
        <p:txBody>
          <a:bodyPr wrap="none" rtlCol="0">
            <a:spAutoFit/>
          </a:bodyPr>
          <a:lstStyle/>
          <a:p>
            <a:pPr algn="l"/>
            <a:r>
              <a:rPr lang="en-US" b="0" i="0" dirty="0">
                <a:effectLst/>
                <a:latin typeface="National2"/>
              </a:rPr>
              <a:t>How satisfied are you with the handing of boats and RV’s?</a:t>
            </a:r>
          </a:p>
        </p:txBody>
      </p:sp>
      <p:pic>
        <p:nvPicPr>
          <p:cNvPr id="9" name="Content Placeholder 8">
            <a:extLst>
              <a:ext uri="{FF2B5EF4-FFF2-40B4-BE49-F238E27FC236}">
                <a16:creationId xmlns:a16="http://schemas.microsoft.com/office/drawing/2014/main" id="{899EF94C-2FBC-4746-A9FC-ED608BFC368C}"/>
              </a:ext>
            </a:extLst>
          </p:cNvPr>
          <p:cNvPicPr>
            <a:picLocks noGrp="1" noChangeAspect="1"/>
          </p:cNvPicPr>
          <p:nvPr>
            <p:ph sz="half" idx="1"/>
          </p:nvPr>
        </p:nvPicPr>
        <p:blipFill>
          <a:blip r:embed="rId2"/>
          <a:stretch>
            <a:fillRect/>
          </a:stretch>
        </p:blipFill>
        <p:spPr>
          <a:xfrm>
            <a:off x="838200" y="2530497"/>
            <a:ext cx="5181600" cy="2941593"/>
          </a:xfrm>
        </p:spPr>
      </p:pic>
    </p:spTree>
    <p:extLst>
      <p:ext uri="{BB962C8B-B14F-4D97-AF65-F5344CB8AC3E}">
        <p14:creationId xmlns:p14="http://schemas.microsoft.com/office/powerpoint/2010/main" val="398837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10895091" cy="646331"/>
          </a:xfrm>
          <a:prstGeom prst="rect">
            <a:avLst/>
          </a:prstGeom>
          <a:noFill/>
        </p:spPr>
        <p:txBody>
          <a:bodyPr wrap="square" rtlCol="0">
            <a:spAutoFit/>
          </a:bodyPr>
          <a:lstStyle/>
          <a:p>
            <a:pPr algn="l"/>
            <a:r>
              <a:rPr lang="en-US" b="0" i="0" dirty="0">
                <a:effectLst/>
                <a:latin typeface="National2"/>
              </a:rPr>
              <a:t>How much would you be willing to raise annual dues to address more services and projects (e.g. annual gravel maintenance, more frequent landscaping)?</a:t>
            </a:r>
          </a:p>
        </p:txBody>
      </p:sp>
      <p:sp>
        <p:nvSpPr>
          <p:cNvPr id="8" name="Footer Placeholder 7">
            <a:extLst>
              <a:ext uri="{FF2B5EF4-FFF2-40B4-BE49-F238E27FC236}">
                <a16:creationId xmlns:a16="http://schemas.microsoft.com/office/drawing/2014/main" id="{B08779FE-A56D-4D72-82BD-F97C4697D837}"/>
              </a:ext>
            </a:extLst>
          </p:cNvPr>
          <p:cNvSpPr>
            <a:spLocks noGrp="1"/>
          </p:cNvSpPr>
          <p:nvPr>
            <p:ph type="ftr" sz="quarter" idx="11"/>
          </p:nvPr>
        </p:nvSpPr>
        <p:spPr/>
        <p:txBody>
          <a:bodyPr/>
          <a:lstStyle/>
          <a:p>
            <a:r>
              <a:rPr lang="en-US"/>
              <a:t>Last updated 10/15/2020</a:t>
            </a:r>
          </a:p>
        </p:txBody>
      </p:sp>
      <p:pic>
        <p:nvPicPr>
          <p:cNvPr id="7" name="Content Placeholder 6">
            <a:extLst>
              <a:ext uri="{FF2B5EF4-FFF2-40B4-BE49-F238E27FC236}">
                <a16:creationId xmlns:a16="http://schemas.microsoft.com/office/drawing/2014/main" id="{E76FE497-BD7C-433F-95F0-3C35AB387D85}"/>
              </a:ext>
            </a:extLst>
          </p:cNvPr>
          <p:cNvPicPr>
            <a:picLocks noGrp="1" noChangeAspect="1"/>
          </p:cNvPicPr>
          <p:nvPr>
            <p:ph idx="1"/>
          </p:nvPr>
        </p:nvPicPr>
        <p:blipFill>
          <a:blip r:embed="rId2"/>
          <a:stretch>
            <a:fillRect/>
          </a:stretch>
        </p:blipFill>
        <p:spPr>
          <a:xfrm>
            <a:off x="3195232" y="2186528"/>
            <a:ext cx="5801535" cy="3629532"/>
          </a:xfrm>
        </p:spPr>
      </p:pic>
    </p:spTree>
    <p:extLst>
      <p:ext uri="{BB962C8B-B14F-4D97-AF65-F5344CB8AC3E}">
        <p14:creationId xmlns:p14="http://schemas.microsoft.com/office/powerpoint/2010/main" val="282330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DE18A-0061-274D-8D16-8FB5A36DDD2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Welcome Back!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68029B-1DEC-8B40-B7EB-96BAE6719D05}"/>
              </a:ext>
            </a:extLst>
          </p:cNvPr>
          <p:cNvSpPr>
            <a:spLocks noGrp="1"/>
          </p:cNvSpPr>
          <p:nvPr>
            <p:ph idx="1"/>
          </p:nvPr>
        </p:nvSpPr>
        <p:spPr>
          <a:xfrm>
            <a:off x="4447308" y="591344"/>
            <a:ext cx="6906491" cy="5585619"/>
          </a:xfrm>
        </p:spPr>
        <p:txBody>
          <a:bodyPr anchor="ctr">
            <a:normAutofit/>
          </a:bodyPr>
          <a:lstStyle/>
          <a:p>
            <a:r>
              <a:rPr lang="en-US" dirty="0"/>
              <a:t>Hybrid meetings </a:t>
            </a:r>
          </a:p>
          <a:p>
            <a:r>
              <a:rPr lang="en-US" dirty="0"/>
              <a:t>Recordings of HOA meetings available via PLEHOA.org</a:t>
            </a:r>
          </a:p>
          <a:p>
            <a:r>
              <a:rPr lang="en-US" dirty="0"/>
              <a:t>Comments and questions welcome</a:t>
            </a:r>
          </a:p>
          <a:p>
            <a:r>
              <a:rPr lang="en-US" dirty="0"/>
              <a:t>Ongoing dialogue with more opportunity for community input</a:t>
            </a:r>
          </a:p>
        </p:txBody>
      </p:sp>
    </p:spTree>
    <p:extLst>
      <p:ext uri="{BB962C8B-B14F-4D97-AF65-F5344CB8AC3E}">
        <p14:creationId xmlns:p14="http://schemas.microsoft.com/office/powerpoint/2010/main" val="392816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4622869" cy="369332"/>
          </a:xfrm>
          <a:prstGeom prst="rect">
            <a:avLst/>
          </a:prstGeom>
          <a:noFill/>
        </p:spPr>
        <p:txBody>
          <a:bodyPr wrap="none" rtlCol="0">
            <a:spAutoFit/>
          </a:bodyPr>
          <a:lstStyle/>
          <a:p>
            <a:pPr algn="l"/>
            <a:r>
              <a:rPr lang="en-US" b="0" i="0" dirty="0">
                <a:effectLst/>
                <a:latin typeface="National2"/>
              </a:rPr>
              <a:t>How satisfied are you with the existing CC&amp;R’s?</a:t>
            </a:r>
          </a:p>
        </p:txBody>
      </p:sp>
      <p:pic>
        <p:nvPicPr>
          <p:cNvPr id="10" name="Content Placeholder 9">
            <a:extLst>
              <a:ext uri="{FF2B5EF4-FFF2-40B4-BE49-F238E27FC236}">
                <a16:creationId xmlns:a16="http://schemas.microsoft.com/office/drawing/2014/main" id="{DF351979-70B4-478C-9EAF-558497F4EE70}"/>
              </a:ext>
            </a:extLst>
          </p:cNvPr>
          <p:cNvPicPr>
            <a:picLocks noGrp="1" noChangeAspect="1"/>
          </p:cNvPicPr>
          <p:nvPr>
            <p:ph idx="1"/>
          </p:nvPr>
        </p:nvPicPr>
        <p:blipFill>
          <a:blip r:embed="rId2"/>
          <a:stretch>
            <a:fillRect/>
          </a:stretch>
        </p:blipFill>
        <p:spPr>
          <a:xfrm>
            <a:off x="3223811" y="2619976"/>
            <a:ext cx="5744377" cy="2762636"/>
          </a:xfrm>
        </p:spPr>
      </p:pic>
      <p:sp>
        <p:nvSpPr>
          <p:cNvPr id="11" name="Footer Placeholder 10">
            <a:extLst>
              <a:ext uri="{FF2B5EF4-FFF2-40B4-BE49-F238E27FC236}">
                <a16:creationId xmlns:a16="http://schemas.microsoft.com/office/drawing/2014/main" id="{9C45BAAB-8370-4478-8189-336E462A44FF}"/>
              </a:ext>
            </a:extLst>
          </p:cNvPr>
          <p:cNvSpPr>
            <a:spLocks noGrp="1"/>
          </p:cNvSpPr>
          <p:nvPr>
            <p:ph type="ftr" sz="quarter" idx="11"/>
          </p:nvPr>
        </p:nvSpPr>
        <p:spPr/>
        <p:txBody>
          <a:bodyPr/>
          <a:lstStyle/>
          <a:p>
            <a:r>
              <a:rPr lang="en-US"/>
              <a:t>Last updated 10/15/2020</a:t>
            </a:r>
          </a:p>
        </p:txBody>
      </p:sp>
    </p:spTree>
    <p:extLst>
      <p:ext uri="{BB962C8B-B14F-4D97-AF65-F5344CB8AC3E}">
        <p14:creationId xmlns:p14="http://schemas.microsoft.com/office/powerpoint/2010/main" val="262118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5B8D-9E55-4323-8FED-0EA9786480B3}"/>
              </a:ext>
            </a:extLst>
          </p:cNvPr>
          <p:cNvSpPr>
            <a:spLocks noGrp="1"/>
          </p:cNvSpPr>
          <p:nvPr>
            <p:ph type="title"/>
          </p:nvPr>
        </p:nvSpPr>
        <p:spPr/>
        <p:txBody>
          <a:bodyPr/>
          <a:lstStyle/>
          <a:p>
            <a:r>
              <a:rPr lang="en-US" dirty="0"/>
              <a:t>Survey results</a:t>
            </a:r>
          </a:p>
        </p:txBody>
      </p:sp>
      <p:pic>
        <p:nvPicPr>
          <p:cNvPr id="5" name="Content Placeholder 4">
            <a:extLst>
              <a:ext uri="{FF2B5EF4-FFF2-40B4-BE49-F238E27FC236}">
                <a16:creationId xmlns:a16="http://schemas.microsoft.com/office/drawing/2014/main" id="{F57847A8-235B-4370-A6F3-6369256A4C14}"/>
              </a:ext>
            </a:extLst>
          </p:cNvPr>
          <p:cNvPicPr>
            <a:picLocks noGrp="1" noChangeAspect="1"/>
          </p:cNvPicPr>
          <p:nvPr>
            <p:ph idx="1"/>
          </p:nvPr>
        </p:nvPicPr>
        <p:blipFill>
          <a:blip r:embed="rId2"/>
          <a:stretch>
            <a:fillRect/>
          </a:stretch>
        </p:blipFill>
        <p:spPr>
          <a:xfrm>
            <a:off x="3280969" y="2291318"/>
            <a:ext cx="5630061" cy="3419952"/>
          </a:xfrm>
        </p:spPr>
      </p:pic>
      <p:sp>
        <p:nvSpPr>
          <p:cNvPr id="6" name="TextBox 5">
            <a:extLst>
              <a:ext uri="{FF2B5EF4-FFF2-40B4-BE49-F238E27FC236}">
                <a16:creationId xmlns:a16="http://schemas.microsoft.com/office/drawing/2014/main" id="{B498B65A-1870-46EF-8CDD-6F4EA08EB66A}"/>
              </a:ext>
            </a:extLst>
          </p:cNvPr>
          <p:cNvSpPr txBox="1"/>
          <p:nvPr/>
        </p:nvSpPr>
        <p:spPr>
          <a:xfrm>
            <a:off x="838200" y="1321356"/>
            <a:ext cx="3184783" cy="369332"/>
          </a:xfrm>
          <a:prstGeom prst="rect">
            <a:avLst/>
          </a:prstGeom>
          <a:noFill/>
        </p:spPr>
        <p:txBody>
          <a:bodyPr wrap="none" rtlCol="0">
            <a:spAutoFit/>
          </a:bodyPr>
          <a:lstStyle/>
          <a:p>
            <a:r>
              <a:rPr lang="en-US" dirty="0"/>
              <a:t>How long have you lived in PLE?</a:t>
            </a:r>
          </a:p>
        </p:txBody>
      </p:sp>
      <p:sp>
        <p:nvSpPr>
          <p:cNvPr id="7" name="Footer Placeholder 6">
            <a:extLst>
              <a:ext uri="{FF2B5EF4-FFF2-40B4-BE49-F238E27FC236}">
                <a16:creationId xmlns:a16="http://schemas.microsoft.com/office/drawing/2014/main" id="{AE7E4F72-A4D1-4375-8BA3-D9204E0C48C2}"/>
              </a:ext>
            </a:extLst>
          </p:cNvPr>
          <p:cNvSpPr>
            <a:spLocks noGrp="1"/>
          </p:cNvSpPr>
          <p:nvPr>
            <p:ph type="ftr" sz="quarter" idx="11"/>
          </p:nvPr>
        </p:nvSpPr>
        <p:spPr/>
        <p:txBody>
          <a:bodyPr/>
          <a:lstStyle/>
          <a:p>
            <a:r>
              <a:rPr lang="en-US"/>
              <a:t>Last updated 10/15/2020</a:t>
            </a:r>
          </a:p>
        </p:txBody>
      </p:sp>
    </p:spTree>
    <p:extLst>
      <p:ext uri="{BB962C8B-B14F-4D97-AF65-F5344CB8AC3E}">
        <p14:creationId xmlns:p14="http://schemas.microsoft.com/office/powerpoint/2010/main" val="300049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FB13-2068-B809-52E2-1FEAC920DA37}"/>
              </a:ext>
            </a:extLst>
          </p:cNvPr>
          <p:cNvSpPr>
            <a:spLocks noGrp="1"/>
          </p:cNvSpPr>
          <p:nvPr>
            <p:ph type="title"/>
          </p:nvPr>
        </p:nvSpPr>
        <p:spPr/>
        <p:txBody>
          <a:bodyPr/>
          <a:lstStyle/>
          <a:p>
            <a:r>
              <a:rPr lang="en-US" dirty="0"/>
              <a:t>Finance Proposal</a:t>
            </a:r>
          </a:p>
        </p:txBody>
      </p:sp>
      <p:sp>
        <p:nvSpPr>
          <p:cNvPr id="5" name="Text Placeholder 4">
            <a:extLst>
              <a:ext uri="{FF2B5EF4-FFF2-40B4-BE49-F238E27FC236}">
                <a16:creationId xmlns:a16="http://schemas.microsoft.com/office/drawing/2014/main" id="{75B7C275-B5E2-DF81-A98A-457E727C8E33}"/>
              </a:ext>
            </a:extLst>
          </p:cNvPr>
          <p:cNvSpPr>
            <a:spLocks noGrp="1"/>
          </p:cNvSpPr>
          <p:nvPr>
            <p:ph type="body" idx="1"/>
          </p:nvPr>
        </p:nvSpPr>
        <p:spPr/>
        <p:txBody>
          <a:bodyPr/>
          <a:lstStyle/>
          <a:p>
            <a:r>
              <a:rPr lang="en-US" dirty="0"/>
              <a:t>Investment Option</a:t>
            </a:r>
          </a:p>
        </p:txBody>
      </p:sp>
      <p:sp>
        <p:nvSpPr>
          <p:cNvPr id="3" name="Content Placeholder 2">
            <a:extLst>
              <a:ext uri="{FF2B5EF4-FFF2-40B4-BE49-F238E27FC236}">
                <a16:creationId xmlns:a16="http://schemas.microsoft.com/office/drawing/2014/main" id="{77947508-41D7-DB9A-1D7E-2FDD36026A73}"/>
              </a:ext>
            </a:extLst>
          </p:cNvPr>
          <p:cNvSpPr>
            <a:spLocks noGrp="1"/>
          </p:cNvSpPr>
          <p:nvPr>
            <p:ph sz="half" idx="2"/>
          </p:nvPr>
        </p:nvSpPr>
        <p:spPr/>
        <p:txBody>
          <a:bodyPr>
            <a:normAutofit fontScale="85000" lnSpcReduction="20000"/>
          </a:bodyPr>
          <a:lstStyle/>
          <a:p>
            <a:r>
              <a:rPr lang="en-US" dirty="0"/>
              <a:t>Keep contingency fund of $8k in money market @ 0.80% APY</a:t>
            </a:r>
          </a:p>
          <a:p>
            <a:pPr lvl="1"/>
            <a:r>
              <a:rPr lang="en-US" dirty="0"/>
              <a:t>Generates </a:t>
            </a:r>
            <a:r>
              <a:rPr lang="en-US" dirty="0">
                <a:solidFill>
                  <a:srgbClr val="66FF33"/>
                </a:solidFill>
              </a:rPr>
              <a:t>~$64 </a:t>
            </a:r>
            <a:r>
              <a:rPr lang="en-US" dirty="0"/>
              <a:t>in interest</a:t>
            </a:r>
          </a:p>
          <a:p>
            <a:r>
              <a:rPr lang="en-US" dirty="0"/>
              <a:t>Invest the remaining $12k in a CD ladder with </a:t>
            </a:r>
            <a:r>
              <a:rPr lang="en-US" dirty="0" err="1"/>
              <a:t>WaFd</a:t>
            </a:r>
            <a:endParaRPr lang="en-US" dirty="0"/>
          </a:p>
          <a:p>
            <a:pPr lvl="1"/>
            <a:r>
              <a:rPr lang="en-US" dirty="0"/>
              <a:t>$8k in 4 rolling 3 month CDs @ 4.85% APY, allowing $2k to mature each month to preserve liquidity</a:t>
            </a:r>
          </a:p>
          <a:p>
            <a:pPr lvl="2"/>
            <a:r>
              <a:rPr lang="en-US" dirty="0"/>
              <a:t>Generates </a:t>
            </a:r>
            <a:r>
              <a:rPr lang="en-US" dirty="0">
                <a:solidFill>
                  <a:srgbClr val="66FF33"/>
                </a:solidFill>
              </a:rPr>
              <a:t>~$295 </a:t>
            </a:r>
            <a:r>
              <a:rPr lang="en-US" dirty="0"/>
              <a:t>in interest</a:t>
            </a:r>
          </a:p>
          <a:p>
            <a:pPr lvl="1"/>
            <a:r>
              <a:rPr lang="en-US" dirty="0"/>
              <a:t>$4k in one 13 month CD @ 5% APY for higher interest</a:t>
            </a:r>
          </a:p>
          <a:p>
            <a:pPr lvl="2"/>
            <a:r>
              <a:rPr lang="en-US" dirty="0"/>
              <a:t>Generates </a:t>
            </a:r>
            <a:r>
              <a:rPr lang="en-US" dirty="0">
                <a:solidFill>
                  <a:srgbClr val="66FF33"/>
                </a:solidFill>
              </a:rPr>
              <a:t>~$220 </a:t>
            </a:r>
            <a:r>
              <a:rPr lang="en-US" dirty="0"/>
              <a:t>in interest</a:t>
            </a:r>
          </a:p>
          <a:p>
            <a:r>
              <a:rPr lang="en-US" dirty="0"/>
              <a:t>Total 12mo Interest: </a:t>
            </a:r>
            <a:r>
              <a:rPr lang="en-US" dirty="0">
                <a:solidFill>
                  <a:srgbClr val="66FF33"/>
                </a:solidFill>
              </a:rPr>
              <a:t>~$515</a:t>
            </a:r>
          </a:p>
        </p:txBody>
      </p:sp>
      <p:sp>
        <p:nvSpPr>
          <p:cNvPr id="6" name="Text Placeholder 5">
            <a:extLst>
              <a:ext uri="{FF2B5EF4-FFF2-40B4-BE49-F238E27FC236}">
                <a16:creationId xmlns:a16="http://schemas.microsoft.com/office/drawing/2014/main" id="{00024D09-0B9B-4886-B634-50581FCCD9F4}"/>
              </a:ext>
            </a:extLst>
          </p:cNvPr>
          <p:cNvSpPr>
            <a:spLocks noGrp="1"/>
          </p:cNvSpPr>
          <p:nvPr>
            <p:ph type="body" sz="quarter" idx="3"/>
          </p:nvPr>
        </p:nvSpPr>
        <p:spPr/>
        <p:txBody>
          <a:bodyPr/>
          <a:lstStyle/>
          <a:p>
            <a:r>
              <a:rPr lang="en-US" dirty="0"/>
              <a:t>Maintenance Option</a:t>
            </a:r>
          </a:p>
        </p:txBody>
      </p:sp>
      <p:sp>
        <p:nvSpPr>
          <p:cNvPr id="7" name="Content Placeholder 6">
            <a:extLst>
              <a:ext uri="{FF2B5EF4-FFF2-40B4-BE49-F238E27FC236}">
                <a16:creationId xmlns:a16="http://schemas.microsoft.com/office/drawing/2014/main" id="{4BA2DE90-4728-99B1-4AA3-96E0D47F8398}"/>
              </a:ext>
            </a:extLst>
          </p:cNvPr>
          <p:cNvSpPr>
            <a:spLocks noGrp="1"/>
          </p:cNvSpPr>
          <p:nvPr>
            <p:ph sz="quarter" idx="4"/>
          </p:nvPr>
        </p:nvSpPr>
        <p:spPr/>
        <p:txBody>
          <a:bodyPr>
            <a:normAutofit fontScale="85000" lnSpcReduction="20000"/>
          </a:bodyPr>
          <a:lstStyle/>
          <a:p>
            <a:r>
              <a:rPr lang="en-US" dirty="0"/>
              <a:t>Spend ~$12k in maintenance ($9k in tree removal, $3k in gravel)</a:t>
            </a:r>
          </a:p>
          <a:p>
            <a:r>
              <a:rPr lang="en-US" dirty="0"/>
              <a:t>Keep contingency fund of $8k in money market @ 0.80% APY</a:t>
            </a:r>
          </a:p>
          <a:p>
            <a:pPr lvl="1"/>
            <a:r>
              <a:rPr lang="en-US" dirty="0"/>
              <a:t>Generates </a:t>
            </a:r>
            <a:r>
              <a:rPr lang="en-US" dirty="0">
                <a:solidFill>
                  <a:srgbClr val="66FF33"/>
                </a:solidFill>
              </a:rPr>
              <a:t>~$64 </a:t>
            </a:r>
            <a:r>
              <a:rPr lang="en-US" dirty="0"/>
              <a:t>in interest</a:t>
            </a:r>
          </a:p>
          <a:p>
            <a:endParaRPr lang="en-US" dirty="0"/>
          </a:p>
          <a:p>
            <a:endParaRPr lang="en-US" dirty="0"/>
          </a:p>
          <a:p>
            <a:endParaRPr lang="en-US" dirty="0"/>
          </a:p>
          <a:p>
            <a:endParaRPr lang="en-US" sz="4200" dirty="0"/>
          </a:p>
          <a:p>
            <a:r>
              <a:rPr lang="en-US" dirty="0"/>
              <a:t>Total 12mo Interest: </a:t>
            </a:r>
            <a:r>
              <a:rPr lang="en-US" dirty="0">
                <a:solidFill>
                  <a:srgbClr val="66FF33"/>
                </a:solidFill>
              </a:rPr>
              <a:t>~$64</a:t>
            </a:r>
          </a:p>
        </p:txBody>
      </p:sp>
    </p:spTree>
    <p:extLst>
      <p:ext uri="{BB962C8B-B14F-4D97-AF65-F5344CB8AC3E}">
        <p14:creationId xmlns:p14="http://schemas.microsoft.com/office/powerpoint/2010/main" val="2158056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E52F79-4AD6-D8D3-C24E-A3C5D17A333E}"/>
              </a:ext>
            </a:extLst>
          </p:cNvPr>
          <p:cNvGraphicFramePr>
            <a:graphicFrameLocks noGrp="1"/>
          </p:cNvGraphicFramePr>
          <p:nvPr>
            <p:extLst>
              <p:ext uri="{D42A27DB-BD31-4B8C-83A1-F6EECF244321}">
                <p14:modId xmlns:p14="http://schemas.microsoft.com/office/powerpoint/2010/main" val="1758683708"/>
              </p:ext>
            </p:extLst>
          </p:nvPr>
        </p:nvGraphicFramePr>
        <p:xfrm>
          <a:off x="328474" y="1625377"/>
          <a:ext cx="11358480" cy="3640460"/>
        </p:xfrm>
        <a:graphic>
          <a:graphicData uri="http://schemas.openxmlformats.org/drawingml/2006/table">
            <a:tbl>
              <a:tblPr firstRow="1" bandRow="1">
                <a:tableStyleId>{5C22544A-7EE6-4342-B048-85BDC9FD1C3A}</a:tableStyleId>
              </a:tblPr>
              <a:tblGrid>
                <a:gridCol w="825151">
                  <a:extLst>
                    <a:ext uri="{9D8B030D-6E8A-4147-A177-3AD203B41FA5}">
                      <a16:colId xmlns:a16="http://schemas.microsoft.com/office/drawing/2014/main" val="1998698868"/>
                    </a:ext>
                  </a:extLst>
                </a:gridCol>
                <a:gridCol w="797489">
                  <a:extLst>
                    <a:ext uri="{9D8B030D-6E8A-4147-A177-3AD203B41FA5}">
                      <a16:colId xmlns:a16="http://schemas.microsoft.com/office/drawing/2014/main" val="998435265"/>
                    </a:ext>
                  </a:extLst>
                </a:gridCol>
                <a:gridCol w="811320">
                  <a:extLst>
                    <a:ext uri="{9D8B030D-6E8A-4147-A177-3AD203B41FA5}">
                      <a16:colId xmlns:a16="http://schemas.microsoft.com/office/drawing/2014/main" val="1440815649"/>
                    </a:ext>
                  </a:extLst>
                </a:gridCol>
                <a:gridCol w="811320">
                  <a:extLst>
                    <a:ext uri="{9D8B030D-6E8A-4147-A177-3AD203B41FA5}">
                      <a16:colId xmlns:a16="http://schemas.microsoft.com/office/drawing/2014/main" val="1004728409"/>
                    </a:ext>
                  </a:extLst>
                </a:gridCol>
                <a:gridCol w="811320">
                  <a:extLst>
                    <a:ext uri="{9D8B030D-6E8A-4147-A177-3AD203B41FA5}">
                      <a16:colId xmlns:a16="http://schemas.microsoft.com/office/drawing/2014/main" val="1863105228"/>
                    </a:ext>
                  </a:extLst>
                </a:gridCol>
                <a:gridCol w="811320">
                  <a:extLst>
                    <a:ext uri="{9D8B030D-6E8A-4147-A177-3AD203B41FA5}">
                      <a16:colId xmlns:a16="http://schemas.microsoft.com/office/drawing/2014/main" val="1862968793"/>
                    </a:ext>
                  </a:extLst>
                </a:gridCol>
                <a:gridCol w="811320">
                  <a:extLst>
                    <a:ext uri="{9D8B030D-6E8A-4147-A177-3AD203B41FA5}">
                      <a16:colId xmlns:a16="http://schemas.microsoft.com/office/drawing/2014/main" val="1986175289"/>
                    </a:ext>
                  </a:extLst>
                </a:gridCol>
                <a:gridCol w="811320">
                  <a:extLst>
                    <a:ext uri="{9D8B030D-6E8A-4147-A177-3AD203B41FA5}">
                      <a16:colId xmlns:a16="http://schemas.microsoft.com/office/drawing/2014/main" val="2372786241"/>
                    </a:ext>
                  </a:extLst>
                </a:gridCol>
                <a:gridCol w="811320">
                  <a:extLst>
                    <a:ext uri="{9D8B030D-6E8A-4147-A177-3AD203B41FA5}">
                      <a16:colId xmlns:a16="http://schemas.microsoft.com/office/drawing/2014/main" val="1263778038"/>
                    </a:ext>
                  </a:extLst>
                </a:gridCol>
                <a:gridCol w="811320">
                  <a:extLst>
                    <a:ext uri="{9D8B030D-6E8A-4147-A177-3AD203B41FA5}">
                      <a16:colId xmlns:a16="http://schemas.microsoft.com/office/drawing/2014/main" val="1226624067"/>
                    </a:ext>
                  </a:extLst>
                </a:gridCol>
                <a:gridCol w="811320">
                  <a:extLst>
                    <a:ext uri="{9D8B030D-6E8A-4147-A177-3AD203B41FA5}">
                      <a16:colId xmlns:a16="http://schemas.microsoft.com/office/drawing/2014/main" val="1182677329"/>
                    </a:ext>
                  </a:extLst>
                </a:gridCol>
                <a:gridCol w="811320">
                  <a:extLst>
                    <a:ext uri="{9D8B030D-6E8A-4147-A177-3AD203B41FA5}">
                      <a16:colId xmlns:a16="http://schemas.microsoft.com/office/drawing/2014/main" val="1571952313"/>
                    </a:ext>
                  </a:extLst>
                </a:gridCol>
                <a:gridCol w="811320">
                  <a:extLst>
                    <a:ext uri="{9D8B030D-6E8A-4147-A177-3AD203B41FA5}">
                      <a16:colId xmlns:a16="http://schemas.microsoft.com/office/drawing/2014/main" val="1251731004"/>
                    </a:ext>
                  </a:extLst>
                </a:gridCol>
                <a:gridCol w="811320">
                  <a:extLst>
                    <a:ext uri="{9D8B030D-6E8A-4147-A177-3AD203B41FA5}">
                      <a16:colId xmlns:a16="http://schemas.microsoft.com/office/drawing/2014/main" val="3721046601"/>
                    </a:ext>
                  </a:extLst>
                </a:gridCol>
              </a:tblGrid>
              <a:tr h="590075">
                <a:tc>
                  <a:txBody>
                    <a:bodyPr/>
                    <a:lstStyle/>
                    <a:p>
                      <a:r>
                        <a:rPr lang="en-US" dirty="0"/>
                        <a:t>Jan</a:t>
                      </a:r>
                    </a:p>
                  </a:txBody>
                  <a:tcPr/>
                </a:tc>
                <a:tc>
                  <a:txBody>
                    <a:bodyPr/>
                    <a:lstStyle/>
                    <a:p>
                      <a:r>
                        <a:rPr lang="en-US" dirty="0"/>
                        <a:t>Feb</a:t>
                      </a:r>
                    </a:p>
                  </a:txBody>
                  <a:tcPr/>
                </a:tc>
                <a:tc>
                  <a:txBody>
                    <a:bodyPr/>
                    <a:lstStyle/>
                    <a:p>
                      <a:r>
                        <a:rPr lang="en-US" dirty="0"/>
                        <a:t>Mar</a:t>
                      </a:r>
                    </a:p>
                  </a:txBody>
                  <a:tcPr/>
                </a:tc>
                <a:tc>
                  <a:txBody>
                    <a:bodyPr/>
                    <a:lstStyle/>
                    <a:p>
                      <a:r>
                        <a:rPr lang="en-US" dirty="0"/>
                        <a:t>Apr</a:t>
                      </a:r>
                    </a:p>
                  </a:txBody>
                  <a:tcPr/>
                </a:tc>
                <a:tc>
                  <a:txBody>
                    <a:bodyPr/>
                    <a:lstStyle/>
                    <a:p>
                      <a:r>
                        <a:rPr lang="en-US" dirty="0"/>
                        <a:t>May</a:t>
                      </a:r>
                    </a:p>
                  </a:txBody>
                  <a:tcPr/>
                </a:tc>
                <a:tc>
                  <a:txBody>
                    <a:bodyPr/>
                    <a:lstStyle/>
                    <a:p>
                      <a:r>
                        <a:rPr lang="en-US" dirty="0"/>
                        <a:t>June</a:t>
                      </a:r>
                    </a:p>
                  </a:txBody>
                  <a:tcPr/>
                </a:tc>
                <a:tc>
                  <a:txBody>
                    <a:bodyPr/>
                    <a:lstStyle/>
                    <a:p>
                      <a:r>
                        <a:rPr lang="en-US" dirty="0"/>
                        <a:t>July</a:t>
                      </a:r>
                    </a:p>
                  </a:txBody>
                  <a:tcPr/>
                </a:tc>
                <a:tc>
                  <a:txBody>
                    <a:bodyPr/>
                    <a:lstStyle/>
                    <a:p>
                      <a:r>
                        <a:rPr lang="en-US" dirty="0"/>
                        <a:t>Aug</a:t>
                      </a:r>
                    </a:p>
                  </a:txBody>
                  <a:tcPr/>
                </a:tc>
                <a:tc>
                  <a:txBody>
                    <a:bodyPr/>
                    <a:lstStyle/>
                    <a:p>
                      <a:r>
                        <a:rPr lang="en-US" dirty="0"/>
                        <a:t>Sept</a:t>
                      </a:r>
                    </a:p>
                  </a:txBody>
                  <a:tcPr/>
                </a:tc>
                <a:tc>
                  <a:txBody>
                    <a:bodyPr/>
                    <a:lstStyle/>
                    <a:p>
                      <a:r>
                        <a:rPr lang="en-US" dirty="0"/>
                        <a:t>Oct</a:t>
                      </a:r>
                    </a:p>
                  </a:txBody>
                  <a:tcPr/>
                </a:tc>
                <a:tc>
                  <a:txBody>
                    <a:bodyPr/>
                    <a:lstStyle/>
                    <a:p>
                      <a:r>
                        <a:rPr lang="en-US" dirty="0"/>
                        <a:t>Nov</a:t>
                      </a:r>
                    </a:p>
                  </a:txBody>
                  <a:tcPr/>
                </a:tc>
                <a:tc>
                  <a:txBody>
                    <a:bodyPr/>
                    <a:lstStyle/>
                    <a:p>
                      <a:r>
                        <a:rPr lang="en-US" dirty="0"/>
                        <a:t>Dec</a:t>
                      </a:r>
                    </a:p>
                  </a:txBody>
                  <a:tcPr/>
                </a:tc>
                <a:tc>
                  <a:txBody>
                    <a:bodyPr/>
                    <a:lstStyle/>
                    <a:p>
                      <a:r>
                        <a:rPr lang="en-US" dirty="0"/>
                        <a:t>Jan</a:t>
                      </a:r>
                    </a:p>
                  </a:txBody>
                  <a:tcPr/>
                </a:tc>
                <a:tc>
                  <a:txBody>
                    <a:bodyPr/>
                    <a:lstStyle/>
                    <a:p>
                      <a:r>
                        <a:rPr lang="en-US" dirty="0"/>
                        <a:t>Feb</a:t>
                      </a:r>
                    </a:p>
                  </a:txBody>
                  <a:tcPr/>
                </a:tc>
                <a:extLst>
                  <a:ext uri="{0D108BD9-81ED-4DB2-BD59-A6C34878D82A}">
                    <a16:rowId xmlns:a16="http://schemas.microsoft.com/office/drawing/2014/main" val="899935111"/>
                  </a:ext>
                </a:extLst>
              </a:tr>
              <a:tr h="590075">
                <a:tc>
                  <a:txBody>
                    <a:bodyPr/>
                    <a:lstStyle/>
                    <a:p>
                      <a:r>
                        <a:rPr lang="en-US" sz="1200" dirty="0"/>
                        <a:t>$2000</a:t>
                      </a:r>
                    </a:p>
                    <a:p>
                      <a:r>
                        <a:rPr lang="en-US" sz="1200" dirty="0"/>
                        <a:t>3mo</a:t>
                      </a:r>
                      <a:br>
                        <a:rPr lang="en-US" sz="1200" dirty="0"/>
                      </a:br>
                      <a:r>
                        <a:rPr lang="en-US" sz="1200" dirty="0"/>
                        <a:t>@4.85%</a:t>
                      </a:r>
                    </a:p>
                  </a:txBody>
                  <a:tcPr/>
                </a:tc>
                <a:tc>
                  <a:txBody>
                    <a:bodyPr/>
                    <a:lstStyle/>
                    <a:p>
                      <a:endParaRPr lang="en-US" sz="1200" dirty="0"/>
                    </a:p>
                  </a:txBody>
                  <a:tcPr/>
                </a:tc>
                <a:tc>
                  <a:txBody>
                    <a:bodyPr/>
                    <a:lstStyle/>
                    <a:p>
                      <a:endParaRPr lang="en-US" sz="1200" dirty="0"/>
                    </a:p>
                  </a:txBody>
                  <a:tcPr/>
                </a:tc>
                <a:tc>
                  <a:txBody>
                    <a:bodyPr/>
                    <a:lstStyle/>
                    <a:p>
                      <a:r>
                        <a:rPr lang="en-US" sz="1200" dirty="0"/>
                        <a:t>$2024.35</a:t>
                      </a:r>
                    </a:p>
                  </a:txBody>
                  <a:tcPr/>
                </a:tc>
                <a:tc>
                  <a:txBody>
                    <a:bodyPr/>
                    <a:lstStyle/>
                    <a:p>
                      <a:endParaRPr lang="en-US" sz="1200" dirty="0"/>
                    </a:p>
                  </a:txBody>
                  <a:tcPr/>
                </a:tc>
                <a:tc>
                  <a:txBody>
                    <a:bodyPr/>
                    <a:lstStyle/>
                    <a:p>
                      <a:endParaRPr lang="en-US" sz="1200"/>
                    </a:p>
                  </a:txBody>
                  <a:tcPr/>
                </a:tc>
                <a:tc>
                  <a:txBody>
                    <a:bodyPr/>
                    <a:lstStyle/>
                    <a:p>
                      <a:r>
                        <a:rPr lang="en-US" sz="1200" dirty="0"/>
                        <a:t>$2048.99</a:t>
                      </a:r>
                    </a:p>
                  </a:txBody>
                  <a:tcPr/>
                </a:tc>
                <a:tc>
                  <a:txBody>
                    <a:bodyPr/>
                    <a:lstStyle/>
                    <a:p>
                      <a:endParaRPr lang="en-US" sz="1200" dirty="0"/>
                    </a:p>
                  </a:txBody>
                  <a:tcPr/>
                </a:tc>
                <a:tc>
                  <a:txBody>
                    <a:bodyPr/>
                    <a:lstStyle/>
                    <a:p>
                      <a:endParaRPr lang="en-US" sz="1200"/>
                    </a:p>
                  </a:txBody>
                  <a:tcPr/>
                </a:tc>
                <a:tc>
                  <a:txBody>
                    <a:bodyPr/>
                    <a:lstStyle/>
                    <a:p>
                      <a:r>
                        <a:rPr lang="en-US" sz="1200" dirty="0"/>
                        <a:t>$2073.93</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841349953"/>
                  </a:ext>
                </a:extLst>
              </a:tr>
              <a:tr h="590075">
                <a:tc>
                  <a:txBody>
                    <a:bodyPr/>
                    <a:lstStyle/>
                    <a:p>
                      <a:endParaRPr lang="en-US" sz="1200"/>
                    </a:p>
                  </a:txBody>
                  <a:tcPr/>
                </a:tc>
                <a:tc>
                  <a:txBody>
                    <a:bodyPr/>
                    <a:lstStyle/>
                    <a:p>
                      <a:r>
                        <a:rPr lang="en-US" sz="1200" dirty="0"/>
                        <a:t>$2000</a:t>
                      </a:r>
                    </a:p>
                  </a:txBody>
                  <a:tcPr/>
                </a:tc>
                <a:tc>
                  <a:txBody>
                    <a:bodyPr/>
                    <a:lstStyle/>
                    <a:p>
                      <a:endParaRPr lang="en-US" sz="1200"/>
                    </a:p>
                  </a:txBody>
                  <a:tcPr/>
                </a:tc>
                <a:tc>
                  <a:txBody>
                    <a:bodyPr/>
                    <a:lstStyle/>
                    <a:p>
                      <a:endParaRPr lang="en-US" sz="1200" dirty="0"/>
                    </a:p>
                  </a:txBody>
                  <a:tcPr/>
                </a:tc>
                <a:tc>
                  <a:txBody>
                    <a:bodyPr/>
                    <a:lstStyle/>
                    <a:p>
                      <a:r>
                        <a:rPr lang="en-US" sz="1200" dirty="0"/>
                        <a:t>$2024.35</a:t>
                      </a:r>
                    </a:p>
                  </a:txBody>
                  <a:tcPr/>
                </a:tc>
                <a:tc>
                  <a:txBody>
                    <a:bodyPr/>
                    <a:lstStyle/>
                    <a:p>
                      <a:endParaRPr lang="en-US" sz="1200"/>
                    </a:p>
                  </a:txBody>
                  <a:tcPr/>
                </a:tc>
                <a:tc>
                  <a:txBody>
                    <a:bodyPr/>
                    <a:lstStyle/>
                    <a:p>
                      <a:endParaRPr lang="en-US" sz="1200" dirty="0"/>
                    </a:p>
                  </a:txBody>
                  <a:tcPr/>
                </a:tc>
                <a:tc>
                  <a:txBody>
                    <a:bodyPr/>
                    <a:lstStyle/>
                    <a:p>
                      <a:r>
                        <a:rPr lang="en-US" sz="1200" dirty="0"/>
                        <a:t>$2048.99</a:t>
                      </a:r>
                    </a:p>
                  </a:txBody>
                  <a:tcPr/>
                </a:tc>
                <a:tc>
                  <a:txBody>
                    <a:bodyPr/>
                    <a:lstStyle/>
                    <a:p>
                      <a:endParaRPr lang="en-US" sz="1200" dirty="0"/>
                    </a:p>
                  </a:txBody>
                  <a:tcPr/>
                </a:tc>
                <a:tc>
                  <a:txBody>
                    <a:bodyPr/>
                    <a:lstStyle/>
                    <a:p>
                      <a:endParaRPr lang="en-US" sz="1200"/>
                    </a:p>
                  </a:txBody>
                  <a:tcPr/>
                </a:tc>
                <a:tc>
                  <a:txBody>
                    <a:bodyPr/>
                    <a:lstStyle/>
                    <a:p>
                      <a:r>
                        <a:rPr lang="en-US" sz="1200" dirty="0"/>
                        <a:t>$2073.93</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63733259"/>
                  </a:ext>
                </a:extLst>
              </a:tr>
              <a:tr h="590075">
                <a:tc>
                  <a:txBody>
                    <a:bodyPr/>
                    <a:lstStyle/>
                    <a:p>
                      <a:endParaRPr lang="en-US" sz="1200"/>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$2000</a:t>
                      </a:r>
                    </a:p>
                  </a:txBody>
                  <a:tcPr/>
                </a:tc>
                <a:tc>
                  <a:txBody>
                    <a:bodyPr/>
                    <a:lstStyle/>
                    <a:p>
                      <a:endParaRPr lang="en-US" sz="1200" dirty="0"/>
                    </a:p>
                  </a:txBody>
                  <a:tcPr/>
                </a:tc>
                <a:tc>
                  <a:txBody>
                    <a:bodyPr/>
                    <a:lstStyle/>
                    <a:p>
                      <a:endParaRPr lang="en-US" sz="1200" dirty="0"/>
                    </a:p>
                  </a:txBody>
                  <a:tcPr/>
                </a:tc>
                <a:tc>
                  <a:txBody>
                    <a:bodyPr/>
                    <a:lstStyle/>
                    <a:p>
                      <a:r>
                        <a:rPr lang="en-US" sz="1200" dirty="0"/>
                        <a:t>$2024.35</a:t>
                      </a:r>
                    </a:p>
                  </a:txBody>
                  <a:tcPr/>
                </a:tc>
                <a:tc>
                  <a:txBody>
                    <a:bodyPr/>
                    <a:lstStyle/>
                    <a:p>
                      <a:endParaRPr lang="en-US" sz="1200" dirty="0"/>
                    </a:p>
                  </a:txBody>
                  <a:tcPr/>
                </a:tc>
                <a:tc>
                  <a:txBody>
                    <a:bodyPr/>
                    <a:lstStyle/>
                    <a:p>
                      <a:endParaRPr lang="en-US" sz="1200" dirty="0"/>
                    </a:p>
                  </a:txBody>
                  <a:tcPr/>
                </a:tc>
                <a:tc>
                  <a:txBody>
                    <a:bodyPr/>
                    <a:lstStyle/>
                    <a:p>
                      <a:r>
                        <a:rPr lang="en-US" sz="1200" dirty="0"/>
                        <a:t>$2048.99</a:t>
                      </a:r>
                    </a:p>
                  </a:txBody>
                  <a:tcPr/>
                </a:tc>
                <a:tc>
                  <a:txBody>
                    <a:bodyPr/>
                    <a:lstStyle/>
                    <a:p>
                      <a:endParaRPr lang="en-US" sz="1200" dirty="0"/>
                    </a:p>
                  </a:txBody>
                  <a:tcPr/>
                </a:tc>
                <a:tc>
                  <a:txBody>
                    <a:bodyPr/>
                    <a:lstStyle/>
                    <a:p>
                      <a:endParaRPr lang="en-US" sz="1200" dirty="0"/>
                    </a:p>
                  </a:txBody>
                  <a:tcPr/>
                </a:tc>
                <a:tc>
                  <a:txBody>
                    <a:bodyPr/>
                    <a:lstStyle/>
                    <a:p>
                      <a:r>
                        <a:rPr lang="en-US" sz="1200" dirty="0"/>
                        <a:t>$2073.93</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570228123"/>
                  </a:ext>
                </a:extLst>
              </a:tr>
              <a:tr h="590075">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a:t>$2000</a:t>
                      </a:r>
                    </a:p>
                  </a:txBody>
                  <a:tcPr/>
                </a:tc>
                <a:tc>
                  <a:txBody>
                    <a:bodyPr/>
                    <a:lstStyle/>
                    <a:p>
                      <a:endParaRPr lang="en-US" sz="1200" dirty="0"/>
                    </a:p>
                  </a:txBody>
                  <a:tcPr/>
                </a:tc>
                <a:tc>
                  <a:txBody>
                    <a:bodyPr/>
                    <a:lstStyle/>
                    <a:p>
                      <a:endParaRPr lang="en-US" sz="1200" dirty="0"/>
                    </a:p>
                  </a:txBody>
                  <a:tcPr/>
                </a:tc>
                <a:tc>
                  <a:txBody>
                    <a:bodyPr/>
                    <a:lstStyle/>
                    <a:p>
                      <a:r>
                        <a:rPr lang="en-US" sz="1200" dirty="0"/>
                        <a:t>$2024.35</a:t>
                      </a:r>
                    </a:p>
                  </a:txBody>
                  <a:tcPr/>
                </a:tc>
                <a:tc>
                  <a:txBody>
                    <a:bodyPr/>
                    <a:lstStyle/>
                    <a:p>
                      <a:endParaRPr lang="en-US" sz="1200" dirty="0"/>
                    </a:p>
                  </a:txBody>
                  <a:tcPr/>
                </a:tc>
                <a:tc>
                  <a:txBody>
                    <a:bodyPr/>
                    <a:lstStyle/>
                    <a:p>
                      <a:endParaRPr lang="en-US" sz="1200" dirty="0"/>
                    </a:p>
                  </a:txBody>
                  <a:tcPr/>
                </a:tc>
                <a:tc>
                  <a:txBody>
                    <a:bodyPr/>
                    <a:lstStyle/>
                    <a:p>
                      <a:r>
                        <a:rPr lang="en-US" sz="1200" dirty="0"/>
                        <a:t>$2048.99</a:t>
                      </a:r>
                    </a:p>
                  </a:txBody>
                  <a:tcPr/>
                </a:tc>
                <a:tc>
                  <a:txBody>
                    <a:bodyPr/>
                    <a:lstStyle/>
                    <a:p>
                      <a:endParaRPr lang="en-US" sz="1200" dirty="0"/>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$2073.93</a:t>
                      </a:r>
                    </a:p>
                    <a:p>
                      <a:endParaRPr lang="en-US" sz="1200" dirty="0"/>
                    </a:p>
                  </a:txBody>
                  <a:tcPr/>
                </a:tc>
                <a:tc>
                  <a:txBody>
                    <a:bodyPr/>
                    <a:lstStyle/>
                    <a:p>
                      <a:endParaRPr lang="en-US" sz="1200" dirty="0"/>
                    </a:p>
                  </a:txBody>
                  <a:tcPr/>
                </a:tc>
                <a:extLst>
                  <a:ext uri="{0D108BD9-81ED-4DB2-BD59-A6C34878D82A}">
                    <a16:rowId xmlns:a16="http://schemas.microsoft.com/office/drawing/2014/main" val="1560837520"/>
                  </a:ext>
                </a:extLst>
              </a:tr>
              <a:tr h="590075">
                <a:tc>
                  <a:txBody>
                    <a:bodyPr/>
                    <a:lstStyle/>
                    <a:p>
                      <a:r>
                        <a:rPr lang="en-US" sz="1200" dirty="0"/>
                        <a:t>$4000 13mo</a:t>
                      </a:r>
                      <a:br>
                        <a:rPr lang="en-US" sz="1200" dirty="0"/>
                      </a:br>
                      <a:r>
                        <a:rPr lang="en-US" sz="1200" dirty="0"/>
                        <a:t>@5%</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a:t>$4222.17</a:t>
                      </a:r>
                    </a:p>
                  </a:txBody>
                  <a:tcPr/>
                </a:tc>
                <a:extLst>
                  <a:ext uri="{0D108BD9-81ED-4DB2-BD59-A6C34878D82A}">
                    <a16:rowId xmlns:a16="http://schemas.microsoft.com/office/drawing/2014/main" val="656121076"/>
                  </a:ext>
                </a:extLst>
              </a:tr>
            </a:tbl>
          </a:graphicData>
        </a:graphic>
      </p:graphicFrame>
      <p:sp>
        <p:nvSpPr>
          <p:cNvPr id="8" name="Title 7">
            <a:extLst>
              <a:ext uri="{FF2B5EF4-FFF2-40B4-BE49-F238E27FC236}">
                <a16:creationId xmlns:a16="http://schemas.microsoft.com/office/drawing/2014/main" id="{1BE221FD-A906-696E-BAD2-288400DB6FD0}"/>
              </a:ext>
            </a:extLst>
          </p:cNvPr>
          <p:cNvSpPr>
            <a:spLocks noGrp="1"/>
          </p:cNvSpPr>
          <p:nvPr>
            <p:ph type="title"/>
          </p:nvPr>
        </p:nvSpPr>
        <p:spPr/>
        <p:txBody>
          <a:bodyPr/>
          <a:lstStyle/>
          <a:p>
            <a:r>
              <a:rPr lang="en-US" dirty="0"/>
              <a:t>Investment Option Visual</a:t>
            </a:r>
          </a:p>
        </p:txBody>
      </p:sp>
      <p:sp>
        <p:nvSpPr>
          <p:cNvPr id="10" name="TextBox 9">
            <a:extLst>
              <a:ext uri="{FF2B5EF4-FFF2-40B4-BE49-F238E27FC236}">
                <a16:creationId xmlns:a16="http://schemas.microsoft.com/office/drawing/2014/main" id="{60A1C9B7-E9FD-1C34-3894-F184BDACED98}"/>
              </a:ext>
            </a:extLst>
          </p:cNvPr>
          <p:cNvSpPr txBox="1"/>
          <p:nvPr/>
        </p:nvSpPr>
        <p:spPr>
          <a:xfrm>
            <a:off x="2383748" y="5602759"/>
            <a:ext cx="7624203" cy="923330"/>
          </a:xfrm>
          <a:prstGeom prst="rect">
            <a:avLst/>
          </a:prstGeom>
          <a:noFill/>
        </p:spPr>
        <p:txBody>
          <a:bodyPr wrap="square" rtlCol="0">
            <a:spAutoFit/>
          </a:bodyPr>
          <a:lstStyle/>
          <a:p>
            <a:pPr marL="285750" indent="-285750">
              <a:buFont typeface="Arial" panose="020B0604020202020204" pitchFamily="34" charset="0"/>
              <a:buChar char="•"/>
            </a:pPr>
            <a:r>
              <a:rPr lang="en-US" dirty="0"/>
              <a:t>CD ladder yields </a:t>
            </a:r>
            <a:r>
              <a:rPr lang="en-US" dirty="0">
                <a:solidFill>
                  <a:srgbClr val="66FF33"/>
                </a:solidFill>
              </a:rPr>
              <a:t>$295.17 </a:t>
            </a:r>
            <a:r>
              <a:rPr lang="en-US" dirty="0"/>
              <a:t>in interest over the calendar year</a:t>
            </a:r>
          </a:p>
          <a:p>
            <a:pPr marL="285750" indent="-285750">
              <a:buFont typeface="Arial" panose="020B0604020202020204" pitchFamily="34" charset="0"/>
              <a:buChar char="•"/>
            </a:pPr>
            <a:r>
              <a:rPr lang="en-US" dirty="0"/>
              <a:t>13mo CD yields </a:t>
            </a:r>
            <a:r>
              <a:rPr lang="en-US" dirty="0">
                <a:solidFill>
                  <a:srgbClr val="66FF33"/>
                </a:solidFill>
              </a:rPr>
              <a:t>$222.17 </a:t>
            </a:r>
            <a:r>
              <a:rPr lang="en-US" dirty="0"/>
              <a:t>in interest over the investment period</a:t>
            </a:r>
          </a:p>
          <a:p>
            <a:pPr marL="285750" indent="-285750">
              <a:buFont typeface="Arial" panose="020B0604020202020204" pitchFamily="34" charset="0"/>
              <a:buChar char="•"/>
            </a:pPr>
            <a:r>
              <a:rPr lang="en-US" dirty="0"/>
              <a:t>Ensures ~$7k is available each month for any contingencies</a:t>
            </a:r>
          </a:p>
        </p:txBody>
      </p:sp>
    </p:spTree>
    <p:extLst>
      <p:ext uri="{BB962C8B-B14F-4D97-AF65-F5344CB8AC3E}">
        <p14:creationId xmlns:p14="http://schemas.microsoft.com/office/powerpoint/2010/main" val="1742347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A9F858-A783-174C-84A6-191BC25BD14F}"/>
              </a:ext>
            </a:extLst>
          </p:cNvPr>
          <p:cNvSpPr>
            <a:spLocks noGrp="1"/>
          </p:cNvSpPr>
          <p:nvPr>
            <p:ph type="title"/>
          </p:nvPr>
        </p:nvSpPr>
        <p:spPr>
          <a:xfrm>
            <a:off x="6203538" y="365125"/>
            <a:ext cx="5393360" cy="1325563"/>
          </a:xfrm>
          <a:prstGeom prst="ellipse">
            <a:avLst/>
          </a:prstGeom>
        </p:spPr>
        <p:txBody>
          <a:bodyPr vert="horz" lIns="91440" tIns="45720" rIns="91440" bIns="45720" rtlCol="0">
            <a:normAutofit/>
          </a:bodyPr>
          <a:lstStyle/>
          <a:p>
            <a:r>
              <a:rPr lang="en-US" sz="4100" kern="1200">
                <a:latin typeface="+mj-lt"/>
                <a:ea typeface="+mj-ea"/>
                <a:cs typeface="+mj-cs"/>
              </a:rPr>
              <a:t>Financial Update</a:t>
            </a:r>
          </a:p>
        </p:txBody>
      </p:sp>
      <p:sp>
        <p:nvSpPr>
          <p:cNvPr id="26" name="Freeform: Shape 2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Table&#10;&#10;Description automatically generated">
            <a:extLst>
              <a:ext uri="{FF2B5EF4-FFF2-40B4-BE49-F238E27FC236}">
                <a16:creationId xmlns:a16="http://schemas.microsoft.com/office/drawing/2014/main" id="{9254CB76-27C8-4467-C0F5-F7768533EE6E}"/>
              </a:ext>
            </a:extLst>
          </p:cNvPr>
          <p:cNvPicPr>
            <a:picLocks noChangeAspect="1"/>
          </p:cNvPicPr>
          <p:nvPr/>
        </p:nvPicPr>
        <p:blipFill>
          <a:blip r:embed="rId3"/>
          <a:stretch>
            <a:fillRect/>
          </a:stretch>
        </p:blipFill>
        <p:spPr>
          <a:xfrm>
            <a:off x="314802" y="558913"/>
            <a:ext cx="2531295" cy="304613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8" name="Oval 2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0" name="Picture 9" descr="Chart, line chart&#10;&#10;Description automatically generated">
            <a:extLst>
              <a:ext uri="{FF2B5EF4-FFF2-40B4-BE49-F238E27FC236}">
                <a16:creationId xmlns:a16="http://schemas.microsoft.com/office/drawing/2014/main" id="{7662772B-61C0-05AF-CAA3-57F3839B7D1F}"/>
              </a:ext>
            </a:extLst>
          </p:cNvPr>
          <p:cNvPicPr>
            <a:picLocks noChangeAspect="1"/>
          </p:cNvPicPr>
          <p:nvPr/>
        </p:nvPicPr>
        <p:blipFill>
          <a:blip r:embed="rId4"/>
          <a:stretch>
            <a:fillRect/>
          </a:stretch>
        </p:blipFill>
        <p:spPr>
          <a:xfrm>
            <a:off x="314801" y="3994454"/>
            <a:ext cx="2533423" cy="1868399"/>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8" name="Picture 7" descr="Chart, bar chart&#10;&#10;Description automatically generated">
            <a:extLst>
              <a:ext uri="{FF2B5EF4-FFF2-40B4-BE49-F238E27FC236}">
                <a16:creationId xmlns:a16="http://schemas.microsoft.com/office/drawing/2014/main" id="{BEC2D834-048D-B5AC-792F-CCF7FD66CF3F}"/>
              </a:ext>
            </a:extLst>
          </p:cNvPr>
          <p:cNvPicPr>
            <a:picLocks noChangeAspect="1"/>
          </p:cNvPicPr>
          <p:nvPr/>
        </p:nvPicPr>
        <p:blipFill>
          <a:blip r:embed="rId5"/>
          <a:stretch>
            <a:fillRect/>
          </a:stretch>
        </p:blipFill>
        <p:spPr>
          <a:xfrm>
            <a:off x="3188750" y="2490946"/>
            <a:ext cx="2799714" cy="258273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1" name="Content Placeholder 20">
            <a:extLst>
              <a:ext uri="{FF2B5EF4-FFF2-40B4-BE49-F238E27FC236}">
                <a16:creationId xmlns:a16="http://schemas.microsoft.com/office/drawing/2014/main" id="{0FD565F7-E686-E147-1015-768E27EAE64E}"/>
              </a:ext>
            </a:extLst>
          </p:cNvPr>
          <p:cNvSpPr>
            <a:spLocks noGrp="1"/>
          </p:cNvSpPr>
          <p:nvPr>
            <p:ph idx="1"/>
          </p:nvPr>
        </p:nvSpPr>
        <p:spPr>
          <a:xfrm>
            <a:off x="6203537" y="1825625"/>
            <a:ext cx="5393361" cy="4351338"/>
          </a:xfrm>
        </p:spPr>
        <p:txBody>
          <a:bodyPr>
            <a:normAutofit/>
          </a:bodyPr>
          <a:lstStyle/>
          <a:p>
            <a:r>
              <a:rPr lang="en-US" b="1" dirty="0"/>
              <a:t>$23.1K YE Balance</a:t>
            </a:r>
          </a:p>
          <a:p>
            <a:r>
              <a:rPr lang="en-US" b="1" dirty="0"/>
              <a:t>$11K Fixed asset replacement (fence, monument, and mailboxes)</a:t>
            </a:r>
          </a:p>
          <a:p>
            <a:pPr lvl="1"/>
            <a:r>
              <a:rPr lang="en-US" b="1" dirty="0"/>
              <a:t>$3K cover the first 3 months</a:t>
            </a:r>
          </a:p>
          <a:p>
            <a:pPr lvl="1"/>
            <a:r>
              <a:rPr lang="en-US" dirty="0"/>
              <a:t>$10.5 contingent (tree removal, irrigation leak, vandalism, etc.)</a:t>
            </a:r>
          </a:p>
          <a:p>
            <a:r>
              <a:rPr lang="en-US" dirty="0"/>
              <a:t>Spent $12K of $13K collected. </a:t>
            </a:r>
          </a:p>
        </p:txBody>
      </p:sp>
      <p:sp>
        <p:nvSpPr>
          <p:cNvPr id="32" name="Arc 31">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D83AE92A-60AA-CB0D-1877-968A0E6C607D}"/>
              </a:ext>
            </a:extLst>
          </p:cNvPr>
          <p:cNvSpPr txBox="1"/>
          <p:nvPr/>
        </p:nvSpPr>
        <p:spPr>
          <a:xfrm>
            <a:off x="9237305" y="68424"/>
            <a:ext cx="2699657" cy="369332"/>
          </a:xfrm>
          <a:prstGeom prst="rect">
            <a:avLst/>
          </a:prstGeom>
          <a:solidFill>
            <a:srgbClr val="FF0000"/>
          </a:solidFill>
        </p:spPr>
        <p:txBody>
          <a:bodyPr wrap="square" rtlCol="0">
            <a:spAutoFit/>
          </a:bodyPr>
          <a:lstStyle/>
          <a:p>
            <a:r>
              <a:rPr lang="en-US" dirty="0">
                <a:solidFill>
                  <a:srgbClr val="66FF33"/>
                </a:solidFill>
              </a:rPr>
              <a:t>TO BE UPDATED</a:t>
            </a:r>
          </a:p>
        </p:txBody>
      </p:sp>
    </p:spTree>
    <p:extLst>
      <p:ext uri="{BB962C8B-B14F-4D97-AF65-F5344CB8AC3E}">
        <p14:creationId xmlns:p14="http://schemas.microsoft.com/office/powerpoint/2010/main" val="347044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E5643-92AB-134D-AAAB-89D6416101A8}"/>
              </a:ext>
            </a:extLst>
          </p:cNvPr>
          <p:cNvSpPr>
            <a:spLocks noGrp="1"/>
          </p:cNvSpPr>
          <p:nvPr>
            <p:ph type="title"/>
          </p:nvPr>
        </p:nvSpPr>
        <p:spPr>
          <a:xfrm>
            <a:off x="838200" y="557188"/>
            <a:ext cx="10515600" cy="1133499"/>
          </a:xfrm>
        </p:spPr>
        <p:txBody>
          <a:bodyPr>
            <a:normAutofit/>
          </a:bodyPr>
          <a:lstStyle/>
          <a:p>
            <a:pPr algn="ctr"/>
            <a:r>
              <a:rPr lang="en-US" sz="5200" b="1" i="1"/>
              <a:t>Agenda</a:t>
            </a:r>
          </a:p>
        </p:txBody>
      </p:sp>
      <p:graphicFrame>
        <p:nvGraphicFramePr>
          <p:cNvPr id="12" name="Content Placeholder 2">
            <a:extLst>
              <a:ext uri="{FF2B5EF4-FFF2-40B4-BE49-F238E27FC236}">
                <a16:creationId xmlns:a16="http://schemas.microsoft.com/office/drawing/2014/main" id="{5FCD10CA-4C9F-48B2-B303-CAD7E23C1B3C}"/>
              </a:ext>
            </a:extLst>
          </p:cNvPr>
          <p:cNvGraphicFramePr>
            <a:graphicFrameLocks noGrp="1"/>
          </p:cNvGraphicFramePr>
          <p:nvPr>
            <p:ph idx="1"/>
            <p:extLst>
              <p:ext uri="{D42A27DB-BD31-4B8C-83A1-F6EECF244321}">
                <p14:modId xmlns:p14="http://schemas.microsoft.com/office/powerpoint/2010/main" val="275448384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16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A0ECF-EAE3-8343-B9FE-EE8F8D7DC888}"/>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b="1" i="1" kern="1200">
                <a:solidFill>
                  <a:schemeClr val="tx1"/>
                </a:solidFill>
                <a:latin typeface="+mj-lt"/>
                <a:ea typeface="+mj-ea"/>
                <a:cs typeface="+mj-cs"/>
              </a:rPr>
              <a:t>Current Board Members</a:t>
            </a:r>
          </a:p>
        </p:txBody>
      </p:sp>
      <p:sp>
        <p:nvSpPr>
          <p:cNvPr id="104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414D2B-59BF-DB42-9B1F-B870B6B7789B}"/>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200" dirty="0"/>
              <a:t>Thanks, Larry, for your service as interim Treasurer prior to Josue joining. </a:t>
            </a:r>
          </a:p>
        </p:txBody>
      </p:sp>
      <p:pic>
        <p:nvPicPr>
          <p:cNvPr id="8" name="Picture 7">
            <a:extLst>
              <a:ext uri="{FF2B5EF4-FFF2-40B4-BE49-F238E27FC236}">
                <a16:creationId xmlns:a16="http://schemas.microsoft.com/office/drawing/2014/main" id="{D6A6EB72-C6F8-7D70-D48F-DA0E8D4CDBE4}"/>
              </a:ext>
            </a:extLst>
          </p:cNvPr>
          <p:cNvPicPr>
            <a:picLocks noChangeAspect="1"/>
          </p:cNvPicPr>
          <p:nvPr/>
        </p:nvPicPr>
        <p:blipFill>
          <a:blip r:embed="rId2"/>
          <a:stretch>
            <a:fillRect/>
          </a:stretch>
        </p:blipFill>
        <p:spPr>
          <a:xfrm>
            <a:off x="4891262" y="640080"/>
            <a:ext cx="6429788" cy="5577840"/>
          </a:xfrm>
          <a:prstGeom prst="rect">
            <a:avLst/>
          </a:prstGeom>
        </p:spPr>
      </p:pic>
    </p:spTree>
    <p:extLst>
      <p:ext uri="{BB962C8B-B14F-4D97-AF65-F5344CB8AC3E}">
        <p14:creationId xmlns:p14="http://schemas.microsoft.com/office/powerpoint/2010/main" val="119704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99B1B6-5B6C-0B4B-8FD2-A8C4B692DCE0}"/>
              </a:ext>
            </a:extLst>
          </p:cNvPr>
          <p:cNvSpPr>
            <a:spLocks noGrp="1"/>
          </p:cNvSpPr>
          <p:nvPr>
            <p:ph type="title"/>
          </p:nvPr>
        </p:nvSpPr>
        <p:spPr>
          <a:xfrm>
            <a:off x="838200" y="365125"/>
            <a:ext cx="10515600" cy="1325563"/>
          </a:xfrm>
        </p:spPr>
        <p:txBody>
          <a:bodyPr>
            <a:normAutofit/>
          </a:bodyPr>
          <a:lstStyle/>
          <a:p>
            <a:r>
              <a:rPr lang="en-US" dirty="0"/>
              <a:t>Welcome New Neighbors!</a:t>
            </a: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4ECD5F-35E0-3B43-8DA3-9C3600EAD76C}"/>
              </a:ext>
            </a:extLst>
          </p:cNvPr>
          <p:cNvSpPr>
            <a:spLocks noGrp="1"/>
          </p:cNvSpPr>
          <p:nvPr>
            <p:ph idx="1"/>
          </p:nvPr>
        </p:nvSpPr>
        <p:spPr>
          <a:xfrm>
            <a:off x="838200" y="1825625"/>
            <a:ext cx="10515600" cy="4351338"/>
          </a:xfrm>
        </p:spPr>
        <p:txBody>
          <a:bodyPr>
            <a:normAutofit/>
          </a:bodyPr>
          <a:lstStyle/>
          <a:p>
            <a:r>
              <a:rPr lang="en-US" dirty="0"/>
              <a:t>Please raise your hands.</a:t>
            </a:r>
          </a:p>
        </p:txBody>
      </p:sp>
    </p:spTree>
    <p:extLst>
      <p:ext uri="{BB962C8B-B14F-4D97-AF65-F5344CB8AC3E}">
        <p14:creationId xmlns:p14="http://schemas.microsoft.com/office/powerpoint/2010/main" val="104754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1631BE42-6CF3-6C25-46D4-4DF3D1969312}"/>
              </a:ext>
            </a:extLst>
          </p:cNvPr>
          <p:cNvPicPr>
            <a:picLocks noChangeAspect="1"/>
          </p:cNvPicPr>
          <p:nvPr/>
        </p:nvPicPr>
        <p:blipFill rotWithShape="1">
          <a:blip r:embed="rId3"/>
          <a:srcRect l="26750"/>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6" name="Arc 2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A4E54D-3BA6-CF42-A4D2-432307FEA7AD}"/>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b="1" i="1" kern="1200" dirty="0">
                <a:solidFill>
                  <a:schemeClr val="tx1"/>
                </a:solidFill>
                <a:latin typeface="+mj-lt"/>
                <a:ea typeface="+mj-ea"/>
                <a:cs typeface="+mj-cs"/>
              </a:rPr>
              <a:t>2023 Accomplishments &amp; Improvement</a:t>
            </a:r>
          </a:p>
        </p:txBody>
      </p:sp>
      <p:graphicFrame>
        <p:nvGraphicFramePr>
          <p:cNvPr id="8" name="Content Placeholder 2">
            <a:extLst>
              <a:ext uri="{FF2B5EF4-FFF2-40B4-BE49-F238E27FC236}">
                <a16:creationId xmlns:a16="http://schemas.microsoft.com/office/drawing/2014/main" id="{EBA981A2-856B-8AFC-7563-049D7611C533}"/>
              </a:ext>
            </a:extLst>
          </p:cNvPr>
          <p:cNvGraphicFramePr/>
          <p:nvPr>
            <p:extLst>
              <p:ext uri="{D42A27DB-BD31-4B8C-83A1-F6EECF244321}">
                <p14:modId xmlns:p14="http://schemas.microsoft.com/office/powerpoint/2010/main" val="1586394081"/>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586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6A9F858-A783-174C-84A6-191BC25BD14F}"/>
              </a:ext>
            </a:extLst>
          </p:cNvPr>
          <p:cNvSpPr>
            <a:spLocks noGrp="1"/>
          </p:cNvSpPr>
          <p:nvPr>
            <p:ph type="title"/>
          </p:nvPr>
        </p:nvSpPr>
        <p:spPr>
          <a:xfrm>
            <a:off x="6203538" y="365125"/>
            <a:ext cx="5393360" cy="1325563"/>
          </a:xfrm>
          <a:prstGeom prst="ellipse">
            <a:avLst/>
          </a:prstGeom>
        </p:spPr>
        <p:txBody>
          <a:bodyPr vert="horz" lIns="91440" tIns="45720" rIns="91440" bIns="45720" rtlCol="0">
            <a:normAutofit/>
          </a:bodyPr>
          <a:lstStyle/>
          <a:p>
            <a:r>
              <a:rPr lang="en-US" sz="4100" kern="1200">
                <a:latin typeface="+mj-lt"/>
                <a:ea typeface="+mj-ea"/>
                <a:cs typeface="+mj-cs"/>
              </a:rPr>
              <a:t>Financial Update</a:t>
            </a:r>
          </a:p>
        </p:txBody>
      </p:sp>
      <p:sp>
        <p:nvSpPr>
          <p:cNvPr id="26" name="Freeform: Shape 2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Oval 2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21" name="Content Placeholder 20">
            <a:extLst>
              <a:ext uri="{FF2B5EF4-FFF2-40B4-BE49-F238E27FC236}">
                <a16:creationId xmlns:a16="http://schemas.microsoft.com/office/drawing/2014/main" id="{0FD565F7-E686-E147-1015-768E27EAE64E}"/>
              </a:ext>
            </a:extLst>
          </p:cNvPr>
          <p:cNvSpPr>
            <a:spLocks noGrp="1"/>
          </p:cNvSpPr>
          <p:nvPr>
            <p:ph idx="1"/>
          </p:nvPr>
        </p:nvSpPr>
        <p:spPr>
          <a:xfrm>
            <a:off x="6253919" y="1567543"/>
            <a:ext cx="5733425" cy="5175379"/>
          </a:xfrm>
        </p:spPr>
        <p:txBody>
          <a:bodyPr>
            <a:normAutofit fontScale="77500" lnSpcReduction="20000"/>
          </a:bodyPr>
          <a:lstStyle/>
          <a:p>
            <a:r>
              <a:rPr lang="en-US" dirty="0"/>
              <a:t>2023 YE Balance: $23.1K</a:t>
            </a:r>
          </a:p>
          <a:p>
            <a:pPr lvl="1"/>
            <a:r>
              <a:rPr lang="en-US" dirty="0"/>
              <a:t>Missing $2.1k from delinquent payments</a:t>
            </a:r>
          </a:p>
          <a:p>
            <a:pPr lvl="1"/>
            <a:r>
              <a:rPr lang="en-US" dirty="0"/>
              <a:t>Assumes tree removal in 2024</a:t>
            </a:r>
          </a:p>
          <a:p>
            <a:pPr lvl="1"/>
            <a:r>
              <a:rPr lang="en-US" dirty="0"/>
              <a:t>Volunteer fence cleaning saved ~$700</a:t>
            </a:r>
          </a:p>
          <a:p>
            <a:r>
              <a:rPr lang="en-US" dirty="0"/>
              <a:t>Major Projects</a:t>
            </a:r>
          </a:p>
          <a:p>
            <a:pPr lvl="1"/>
            <a:r>
              <a:rPr lang="en-US" dirty="0"/>
              <a:t>Gravel refresh ($1.4K) – Dec 2</a:t>
            </a:r>
          </a:p>
          <a:p>
            <a:pPr lvl="1"/>
            <a:r>
              <a:rPr lang="en-US" dirty="0"/>
              <a:t>Tree removal (pending permits)</a:t>
            </a:r>
          </a:p>
          <a:p>
            <a:pPr lvl="2"/>
            <a:r>
              <a:rPr lang="en-US" dirty="0"/>
              <a:t>Will be split into 2 projects in 2024/2025, each costing $3.6K</a:t>
            </a:r>
          </a:p>
          <a:p>
            <a:r>
              <a:rPr lang="en-US" dirty="0"/>
              <a:t>Maintenance Cost Adjustments</a:t>
            </a:r>
          </a:p>
          <a:p>
            <a:pPr lvl="1"/>
            <a:r>
              <a:rPr lang="en-US" dirty="0"/>
              <a:t>Landscaping costs increased ~20%</a:t>
            </a:r>
          </a:p>
          <a:p>
            <a:pPr lvl="1"/>
            <a:r>
              <a:rPr lang="en-US" dirty="0"/>
              <a:t>Water costs decreased ~50% </a:t>
            </a:r>
          </a:p>
          <a:p>
            <a:pPr lvl="2"/>
            <a:r>
              <a:rPr lang="en-US" dirty="0"/>
              <a:t>2023 expenses include pipe reduction cost</a:t>
            </a:r>
          </a:p>
          <a:p>
            <a:r>
              <a:rPr lang="en-US" dirty="0"/>
              <a:t>Annual expenses are starting to approach income from dues</a:t>
            </a:r>
          </a:p>
          <a:p>
            <a:pPr lvl="1"/>
            <a:r>
              <a:rPr lang="en-US" dirty="0"/>
              <a:t>+14% cash flow not including periodic maintenance (trees, gravel, etc.)</a:t>
            </a:r>
          </a:p>
          <a:p>
            <a:pPr lvl="1"/>
            <a:r>
              <a:rPr lang="en-US" dirty="0"/>
              <a:t>+3% cash flow if gravel refresh becomes annual expense due to rain runoff</a:t>
            </a:r>
          </a:p>
        </p:txBody>
      </p:sp>
      <p:sp>
        <p:nvSpPr>
          <p:cNvPr id="32" name="Arc 31">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75DACC7F-4816-CFE7-E26D-55D7F15B2BA1}"/>
              </a:ext>
            </a:extLst>
          </p:cNvPr>
          <p:cNvPicPr>
            <a:picLocks noChangeAspect="1"/>
          </p:cNvPicPr>
          <p:nvPr/>
        </p:nvPicPr>
        <p:blipFill>
          <a:blip r:embed="rId3"/>
          <a:stretch>
            <a:fillRect/>
          </a:stretch>
        </p:blipFill>
        <p:spPr>
          <a:xfrm>
            <a:off x="156379" y="4248300"/>
            <a:ext cx="2804928" cy="1928663"/>
          </a:xfrm>
          <a:prstGeom prst="rect">
            <a:avLst/>
          </a:prstGeom>
        </p:spPr>
      </p:pic>
      <p:pic>
        <p:nvPicPr>
          <p:cNvPr id="19" name="Picture 18">
            <a:extLst>
              <a:ext uri="{FF2B5EF4-FFF2-40B4-BE49-F238E27FC236}">
                <a16:creationId xmlns:a16="http://schemas.microsoft.com/office/drawing/2014/main" id="{AE4217BD-280B-6DBA-7375-BAAB0FD99695}"/>
              </a:ext>
            </a:extLst>
          </p:cNvPr>
          <p:cNvPicPr>
            <a:picLocks noChangeAspect="1"/>
          </p:cNvPicPr>
          <p:nvPr/>
        </p:nvPicPr>
        <p:blipFill>
          <a:blip r:embed="rId4"/>
          <a:stretch>
            <a:fillRect/>
          </a:stretch>
        </p:blipFill>
        <p:spPr>
          <a:xfrm>
            <a:off x="180874" y="738282"/>
            <a:ext cx="2812177" cy="2861622"/>
          </a:xfrm>
          <a:prstGeom prst="rect">
            <a:avLst/>
          </a:prstGeom>
        </p:spPr>
      </p:pic>
      <p:pic>
        <p:nvPicPr>
          <p:cNvPr id="22" name="Picture 21">
            <a:extLst>
              <a:ext uri="{FF2B5EF4-FFF2-40B4-BE49-F238E27FC236}">
                <a16:creationId xmlns:a16="http://schemas.microsoft.com/office/drawing/2014/main" id="{CA51320A-3CA6-7719-0B83-CF1EA798A863}"/>
              </a:ext>
            </a:extLst>
          </p:cNvPr>
          <p:cNvPicPr>
            <a:picLocks noChangeAspect="1"/>
          </p:cNvPicPr>
          <p:nvPr/>
        </p:nvPicPr>
        <p:blipFill>
          <a:blip r:embed="rId5"/>
          <a:stretch>
            <a:fillRect/>
          </a:stretch>
        </p:blipFill>
        <p:spPr>
          <a:xfrm>
            <a:off x="3173925" y="2202059"/>
            <a:ext cx="2977062" cy="3044722"/>
          </a:xfrm>
          <a:prstGeom prst="rect">
            <a:avLst/>
          </a:prstGeom>
        </p:spPr>
      </p:pic>
    </p:spTree>
    <p:extLst>
      <p:ext uri="{BB962C8B-B14F-4D97-AF65-F5344CB8AC3E}">
        <p14:creationId xmlns:p14="http://schemas.microsoft.com/office/powerpoint/2010/main" val="260811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36E4CFC-3BFD-2C70-5527-BEB6511B4D71}"/>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kern="1200">
                <a:solidFill>
                  <a:schemeClr val="tx1"/>
                </a:solidFill>
                <a:latin typeface="+mj-lt"/>
                <a:ea typeface="+mj-ea"/>
                <a:cs typeface="+mj-cs"/>
              </a:rPr>
              <a:t>Banking Proposal</a:t>
            </a:r>
          </a:p>
        </p:txBody>
      </p:sp>
      <p:sp>
        <p:nvSpPr>
          <p:cNvPr id="6" name="Text Placeholder 5">
            <a:extLst>
              <a:ext uri="{FF2B5EF4-FFF2-40B4-BE49-F238E27FC236}">
                <a16:creationId xmlns:a16="http://schemas.microsoft.com/office/drawing/2014/main" id="{FD4618C3-3FB0-1E12-5A23-7FB3622D7576}"/>
              </a:ext>
            </a:extLst>
          </p:cNvPr>
          <p:cNvSpPr>
            <a:spLocks/>
          </p:cNvSpPr>
          <p:nvPr/>
        </p:nvSpPr>
        <p:spPr>
          <a:xfrm>
            <a:off x="1021482" y="1825625"/>
            <a:ext cx="4977991" cy="795191"/>
          </a:xfrm>
          <a:prstGeom prst="rect">
            <a:avLst/>
          </a:prstGeom>
        </p:spPr>
        <p:txBody>
          <a:bodyPr/>
          <a:lstStyle/>
          <a:p>
            <a:pPr defTabSz="438912">
              <a:spcAft>
                <a:spcPts val="600"/>
              </a:spcAft>
            </a:pPr>
            <a:r>
              <a:rPr lang="en-US" sz="1728" kern="1200">
                <a:solidFill>
                  <a:schemeClr val="tx1"/>
                </a:solidFill>
                <a:latin typeface="+mn-lt"/>
                <a:ea typeface="+mn-ea"/>
                <a:cs typeface="+mn-cs"/>
              </a:rPr>
              <a:t>Current Structure</a:t>
            </a:r>
            <a:endParaRPr lang="en-US"/>
          </a:p>
        </p:txBody>
      </p:sp>
      <p:sp>
        <p:nvSpPr>
          <p:cNvPr id="7" name="Content Placeholder 6">
            <a:extLst>
              <a:ext uri="{FF2B5EF4-FFF2-40B4-BE49-F238E27FC236}">
                <a16:creationId xmlns:a16="http://schemas.microsoft.com/office/drawing/2014/main" id="{48F75D35-081C-DB83-9540-E80C5F45E694}"/>
              </a:ext>
            </a:extLst>
          </p:cNvPr>
          <p:cNvSpPr>
            <a:spLocks/>
          </p:cNvSpPr>
          <p:nvPr/>
        </p:nvSpPr>
        <p:spPr>
          <a:xfrm>
            <a:off x="1021482" y="2620816"/>
            <a:ext cx="4977991" cy="3556147"/>
          </a:xfrm>
          <a:prstGeom prst="rect">
            <a:avLst/>
          </a:prstGeom>
        </p:spPr>
        <p:txBody>
          <a:bodyPr>
            <a:normAutofit/>
          </a:bodyPr>
          <a:lstStyle/>
          <a:p>
            <a:pPr defTabSz="438912">
              <a:spcAft>
                <a:spcPts val="600"/>
              </a:spcAft>
            </a:pPr>
            <a:r>
              <a:rPr lang="en-US" sz="1728" kern="1200">
                <a:solidFill>
                  <a:schemeClr val="tx1"/>
                </a:solidFill>
                <a:latin typeface="+mn-lt"/>
                <a:ea typeface="+mn-ea"/>
                <a:cs typeface="+mn-cs"/>
              </a:rPr>
              <a:t>One business account with Banner Bank</a:t>
            </a:r>
          </a:p>
          <a:p>
            <a:pPr defTabSz="438912">
              <a:spcAft>
                <a:spcPts val="600"/>
              </a:spcAft>
            </a:pPr>
            <a:r>
              <a:rPr lang="en-US" sz="1728" kern="1200">
                <a:solidFill>
                  <a:schemeClr val="tx1"/>
                </a:solidFill>
                <a:latin typeface="+mn-lt"/>
                <a:ea typeface="+mn-ea"/>
                <a:cs typeface="+mn-cs"/>
              </a:rPr>
              <a:t>No opportunity to earn interest</a:t>
            </a:r>
          </a:p>
          <a:p>
            <a:pPr defTabSz="438912">
              <a:spcAft>
                <a:spcPts val="600"/>
              </a:spcAft>
            </a:pPr>
            <a:r>
              <a:rPr lang="en-US" sz="1728" kern="1200">
                <a:solidFill>
                  <a:schemeClr val="tx1"/>
                </a:solidFill>
                <a:latin typeface="+mn-lt"/>
                <a:ea typeface="+mn-ea"/>
                <a:cs typeface="+mn-cs"/>
              </a:rPr>
              <a:t>We have historically paid $4/</a:t>
            </a:r>
            <a:r>
              <a:rPr lang="en-US" sz="1728" kern="1200" err="1">
                <a:solidFill>
                  <a:schemeClr val="tx1"/>
                </a:solidFill>
                <a:latin typeface="+mn-lt"/>
                <a:ea typeface="+mn-ea"/>
                <a:cs typeface="+mn-cs"/>
              </a:rPr>
              <a:t>mo</a:t>
            </a:r>
            <a:r>
              <a:rPr lang="en-US" sz="1728" kern="1200">
                <a:solidFill>
                  <a:schemeClr val="tx1"/>
                </a:solidFill>
                <a:latin typeface="+mn-lt"/>
                <a:ea typeface="+mn-ea"/>
                <a:cs typeface="+mn-cs"/>
              </a:rPr>
              <a:t> for “online banking and bill pay” – (Finally) Removed in 2023</a:t>
            </a:r>
          </a:p>
          <a:p>
            <a:pPr defTabSz="438912">
              <a:spcAft>
                <a:spcPts val="600"/>
              </a:spcAft>
            </a:pPr>
            <a:r>
              <a:rPr lang="en-US" sz="1728" kern="1200">
                <a:solidFill>
                  <a:schemeClr val="tx1"/>
                </a:solidFill>
                <a:latin typeface="+mn-lt"/>
                <a:ea typeface="+mn-ea"/>
                <a:cs typeface="+mn-cs"/>
              </a:rPr>
              <a:t>Dues must be collected via mailed paper checks, which are prone to fraud, cost postage, and increase collection time and effort</a:t>
            </a:r>
          </a:p>
          <a:p>
            <a:pPr defTabSz="438912">
              <a:spcAft>
                <a:spcPts val="600"/>
              </a:spcAft>
            </a:pPr>
            <a:r>
              <a:rPr lang="en-US" sz="1728" kern="1200">
                <a:solidFill>
                  <a:schemeClr val="tx1"/>
                </a:solidFill>
                <a:latin typeface="+mn-lt"/>
                <a:ea typeface="+mn-ea"/>
                <a:cs typeface="+mn-cs"/>
              </a:rPr>
              <a:t>Bills are paid via paper checks or ACH where accepted</a:t>
            </a:r>
            <a:endParaRPr lang="en-US"/>
          </a:p>
        </p:txBody>
      </p:sp>
      <p:sp>
        <p:nvSpPr>
          <p:cNvPr id="8" name="Text Placeholder 7">
            <a:extLst>
              <a:ext uri="{FF2B5EF4-FFF2-40B4-BE49-F238E27FC236}">
                <a16:creationId xmlns:a16="http://schemas.microsoft.com/office/drawing/2014/main" id="{68249C53-DEA8-11E6-9E58-CDF4E3883A08}"/>
              </a:ext>
            </a:extLst>
          </p:cNvPr>
          <p:cNvSpPr>
            <a:spLocks/>
          </p:cNvSpPr>
          <p:nvPr/>
        </p:nvSpPr>
        <p:spPr>
          <a:xfrm>
            <a:off x="6168011" y="1825625"/>
            <a:ext cx="5002507" cy="795191"/>
          </a:xfrm>
          <a:prstGeom prst="rect">
            <a:avLst/>
          </a:prstGeom>
        </p:spPr>
        <p:txBody>
          <a:bodyPr/>
          <a:lstStyle/>
          <a:p>
            <a:pPr defTabSz="438912">
              <a:spcAft>
                <a:spcPts val="600"/>
              </a:spcAft>
            </a:pPr>
            <a:r>
              <a:rPr lang="en-US" sz="1728" kern="1200">
                <a:solidFill>
                  <a:schemeClr val="tx1"/>
                </a:solidFill>
                <a:latin typeface="+mn-lt"/>
                <a:ea typeface="+mn-ea"/>
                <a:cs typeface="+mn-cs"/>
              </a:rPr>
              <a:t>Proposed Structure</a:t>
            </a:r>
            <a:endParaRPr lang="en-US"/>
          </a:p>
        </p:txBody>
      </p:sp>
      <p:sp>
        <p:nvSpPr>
          <p:cNvPr id="9" name="Content Placeholder 8">
            <a:extLst>
              <a:ext uri="{FF2B5EF4-FFF2-40B4-BE49-F238E27FC236}">
                <a16:creationId xmlns:a16="http://schemas.microsoft.com/office/drawing/2014/main" id="{00FB4745-147C-48B6-9FC6-2EF706C0FA74}"/>
              </a:ext>
            </a:extLst>
          </p:cNvPr>
          <p:cNvSpPr>
            <a:spLocks/>
          </p:cNvSpPr>
          <p:nvPr/>
        </p:nvSpPr>
        <p:spPr>
          <a:xfrm>
            <a:off x="6168011" y="2620816"/>
            <a:ext cx="5002507" cy="3556147"/>
          </a:xfrm>
          <a:prstGeom prst="rect">
            <a:avLst/>
          </a:prstGeom>
        </p:spPr>
        <p:txBody>
          <a:bodyPr>
            <a:normAutofit lnSpcReduction="10000"/>
          </a:bodyPr>
          <a:lstStyle/>
          <a:p>
            <a:pPr defTabSz="438912">
              <a:lnSpc>
                <a:spcPct val="90000"/>
              </a:lnSpc>
              <a:spcAft>
                <a:spcPts val="600"/>
              </a:spcAft>
            </a:pPr>
            <a:r>
              <a:rPr lang="en-US" sz="1400" kern="1200">
                <a:solidFill>
                  <a:schemeClr val="tx1"/>
                </a:solidFill>
                <a:latin typeface="+mn-lt"/>
                <a:ea typeface="+mn-ea"/>
                <a:cs typeface="+mn-cs"/>
              </a:rPr>
              <a:t>Move to a dual account structure</a:t>
            </a:r>
          </a:p>
          <a:p>
            <a:pPr marL="438912" lvl="1" defTabSz="438912">
              <a:lnSpc>
                <a:spcPct val="90000"/>
              </a:lnSpc>
              <a:spcAft>
                <a:spcPts val="600"/>
              </a:spcAft>
            </a:pPr>
            <a:r>
              <a:rPr lang="en-US" sz="1400" kern="1200">
                <a:solidFill>
                  <a:schemeClr val="tx1"/>
                </a:solidFill>
                <a:latin typeface="+mn-lt"/>
                <a:ea typeface="+mn-ea"/>
                <a:cs typeface="+mn-cs"/>
              </a:rPr>
              <a:t>Business Money Market with Washington Federal (</a:t>
            </a:r>
            <a:r>
              <a:rPr lang="en-US" sz="1400" kern="1200" err="1">
                <a:solidFill>
                  <a:schemeClr val="tx1"/>
                </a:solidFill>
                <a:latin typeface="+mn-lt"/>
                <a:ea typeface="+mn-ea"/>
                <a:cs typeface="+mn-cs"/>
              </a:rPr>
              <a:t>WaFd</a:t>
            </a:r>
            <a:r>
              <a:rPr lang="en-US" sz="1400" kern="1200">
                <a:solidFill>
                  <a:schemeClr val="tx1"/>
                </a:solidFill>
                <a:latin typeface="+mn-lt"/>
                <a:ea typeface="+mn-ea"/>
                <a:cs typeface="+mn-cs"/>
              </a:rPr>
              <a:t>)</a:t>
            </a:r>
          </a:p>
          <a:p>
            <a:pPr marL="438912" lvl="1" defTabSz="438912">
              <a:lnSpc>
                <a:spcPct val="90000"/>
              </a:lnSpc>
              <a:spcAft>
                <a:spcPts val="600"/>
              </a:spcAft>
            </a:pPr>
            <a:r>
              <a:rPr lang="en-US" sz="1400" kern="1200">
                <a:solidFill>
                  <a:schemeClr val="tx1"/>
                </a:solidFill>
                <a:latin typeface="+mn-lt"/>
                <a:ea typeface="+mn-ea"/>
                <a:cs typeface="+mn-cs"/>
              </a:rPr>
              <a:t>Business Silver with US Bank</a:t>
            </a:r>
          </a:p>
          <a:p>
            <a:pPr defTabSz="438912">
              <a:lnSpc>
                <a:spcPct val="90000"/>
              </a:lnSpc>
              <a:spcAft>
                <a:spcPts val="600"/>
              </a:spcAft>
            </a:pPr>
            <a:r>
              <a:rPr lang="en-US" sz="1400" kern="1200">
                <a:solidFill>
                  <a:schemeClr val="tx1"/>
                </a:solidFill>
                <a:latin typeface="+mn-lt"/>
                <a:ea typeface="+mn-ea"/>
                <a:cs typeface="+mn-cs"/>
              </a:rPr>
              <a:t>Washington Federal provides:</a:t>
            </a:r>
          </a:p>
          <a:p>
            <a:pPr marL="438912" lvl="1" defTabSz="438912">
              <a:lnSpc>
                <a:spcPct val="90000"/>
              </a:lnSpc>
              <a:spcAft>
                <a:spcPts val="600"/>
              </a:spcAft>
            </a:pPr>
            <a:r>
              <a:rPr lang="en-US" sz="1400" kern="1200">
                <a:solidFill>
                  <a:schemeClr val="tx1"/>
                </a:solidFill>
                <a:latin typeface="+mn-lt"/>
                <a:ea typeface="+mn-ea"/>
                <a:cs typeface="+mn-cs"/>
              </a:rPr>
              <a:t>Highly competitive CD rates with favorable lockup periods for contingency funds</a:t>
            </a:r>
          </a:p>
          <a:p>
            <a:pPr marL="438912" lvl="1" defTabSz="438912">
              <a:lnSpc>
                <a:spcPct val="90000"/>
              </a:lnSpc>
              <a:spcAft>
                <a:spcPts val="600"/>
              </a:spcAft>
            </a:pPr>
            <a:r>
              <a:rPr lang="en-US" sz="1400" kern="1200">
                <a:solidFill>
                  <a:schemeClr val="tx1"/>
                </a:solidFill>
                <a:latin typeface="+mn-lt"/>
                <a:ea typeface="+mn-ea"/>
                <a:cs typeface="+mn-cs"/>
              </a:rPr>
              <a:t>No cost banking with $1k in deposits</a:t>
            </a:r>
          </a:p>
          <a:p>
            <a:pPr marL="438912" lvl="1" defTabSz="438912">
              <a:lnSpc>
                <a:spcPct val="90000"/>
              </a:lnSpc>
              <a:spcAft>
                <a:spcPts val="600"/>
              </a:spcAft>
            </a:pPr>
            <a:r>
              <a:rPr lang="en-US" sz="1400" kern="1200">
                <a:solidFill>
                  <a:schemeClr val="tx1"/>
                </a:solidFill>
                <a:latin typeface="+mn-lt"/>
                <a:ea typeface="+mn-ea"/>
                <a:cs typeface="+mn-cs"/>
              </a:rPr>
              <a:t>This would be our primary checking account</a:t>
            </a:r>
          </a:p>
          <a:p>
            <a:pPr defTabSz="438912">
              <a:lnSpc>
                <a:spcPct val="90000"/>
              </a:lnSpc>
              <a:spcAft>
                <a:spcPts val="600"/>
              </a:spcAft>
            </a:pPr>
            <a:r>
              <a:rPr lang="en-US" sz="1400" kern="1200">
                <a:solidFill>
                  <a:schemeClr val="tx1"/>
                </a:solidFill>
                <a:latin typeface="+mn-lt"/>
                <a:ea typeface="+mn-ea"/>
                <a:cs typeface="+mn-cs"/>
              </a:rPr>
              <a:t>US Bank provides:</a:t>
            </a:r>
          </a:p>
          <a:p>
            <a:pPr marL="438912" lvl="1" defTabSz="438912">
              <a:lnSpc>
                <a:spcPct val="90000"/>
              </a:lnSpc>
              <a:spcAft>
                <a:spcPts val="600"/>
              </a:spcAft>
            </a:pPr>
            <a:r>
              <a:rPr lang="en-US" sz="1400" kern="1200" err="1">
                <a:solidFill>
                  <a:schemeClr val="tx1"/>
                </a:solidFill>
                <a:latin typeface="+mn-lt"/>
                <a:ea typeface="+mn-ea"/>
                <a:cs typeface="+mn-cs"/>
              </a:rPr>
              <a:t>Zelle</a:t>
            </a:r>
            <a:r>
              <a:rPr lang="en-US" sz="1400" kern="1200">
                <a:solidFill>
                  <a:schemeClr val="tx1"/>
                </a:solidFill>
                <a:latin typeface="+mn-lt"/>
                <a:ea typeface="+mn-ea"/>
                <a:cs typeface="+mn-cs"/>
              </a:rPr>
              <a:t> for Business, enabling dues collection through </a:t>
            </a:r>
            <a:r>
              <a:rPr lang="en-US" sz="1400" kern="1200" err="1">
                <a:solidFill>
                  <a:schemeClr val="tx1"/>
                </a:solidFill>
                <a:latin typeface="+mn-lt"/>
                <a:ea typeface="+mn-ea"/>
                <a:cs typeface="+mn-cs"/>
              </a:rPr>
              <a:t>Zelle</a:t>
            </a:r>
            <a:r>
              <a:rPr lang="en-US" sz="1400" kern="1200">
                <a:solidFill>
                  <a:schemeClr val="tx1"/>
                </a:solidFill>
                <a:latin typeface="+mn-lt"/>
                <a:ea typeface="+mn-ea"/>
                <a:cs typeface="+mn-cs"/>
              </a:rPr>
              <a:t> instead of paper checks, </a:t>
            </a:r>
            <a:r>
              <a:rPr lang="en-US" sz="1400" b="1" kern="1200">
                <a:solidFill>
                  <a:schemeClr val="tx1"/>
                </a:solidFill>
                <a:latin typeface="+mn-lt"/>
                <a:ea typeface="+mn-ea"/>
                <a:cs typeface="+mn-cs"/>
              </a:rPr>
              <a:t>at no cost </a:t>
            </a:r>
            <a:r>
              <a:rPr lang="en-US" sz="1400" kern="1200">
                <a:solidFill>
                  <a:schemeClr val="tx1"/>
                </a:solidFill>
                <a:latin typeface="+mn-lt"/>
                <a:ea typeface="+mn-ea"/>
                <a:cs typeface="+mn-cs"/>
              </a:rPr>
              <a:t>to the HOA or its members</a:t>
            </a:r>
          </a:p>
          <a:p>
            <a:pPr marL="438912" lvl="1" defTabSz="438912">
              <a:lnSpc>
                <a:spcPct val="90000"/>
              </a:lnSpc>
              <a:spcAft>
                <a:spcPts val="600"/>
              </a:spcAft>
            </a:pPr>
            <a:r>
              <a:rPr lang="en-US" sz="1400" kern="1200">
                <a:solidFill>
                  <a:schemeClr val="tx1"/>
                </a:solidFill>
                <a:latin typeface="+mn-lt"/>
                <a:ea typeface="+mn-ea"/>
                <a:cs typeface="+mn-cs"/>
              </a:rPr>
              <a:t>No cost banking with $1k in deposits</a:t>
            </a:r>
          </a:p>
          <a:p>
            <a:pPr marL="438912" lvl="1" defTabSz="438912">
              <a:lnSpc>
                <a:spcPct val="90000"/>
              </a:lnSpc>
              <a:spcAft>
                <a:spcPts val="600"/>
              </a:spcAft>
            </a:pPr>
            <a:r>
              <a:rPr lang="en-US" sz="1400" kern="1200">
                <a:solidFill>
                  <a:schemeClr val="tx1"/>
                </a:solidFill>
                <a:latin typeface="+mn-lt"/>
                <a:ea typeface="+mn-ea"/>
                <a:cs typeface="+mn-cs"/>
              </a:rPr>
              <a:t>This would be for dues collection and contain a floating “hedge” of $1300 to cover 2 months of expenses</a:t>
            </a:r>
            <a:endParaRPr lang="en-US" sz="1400"/>
          </a:p>
        </p:txBody>
      </p:sp>
    </p:spTree>
    <p:extLst>
      <p:ext uri="{BB962C8B-B14F-4D97-AF65-F5344CB8AC3E}">
        <p14:creationId xmlns:p14="http://schemas.microsoft.com/office/powerpoint/2010/main" val="241087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B76CB-1DF7-4DDE-9CAA-8CD3F0124663}"/>
              </a:ext>
            </a:extLst>
          </p:cNvPr>
          <p:cNvSpPr>
            <a:spLocks noGrp="1"/>
          </p:cNvSpPr>
          <p:nvPr>
            <p:ph type="title"/>
          </p:nvPr>
        </p:nvSpPr>
        <p:spPr>
          <a:xfrm>
            <a:off x="761800" y="762001"/>
            <a:ext cx="5334197" cy="1708242"/>
          </a:xfrm>
        </p:spPr>
        <p:txBody>
          <a:bodyPr anchor="ctr">
            <a:normAutofit/>
          </a:bodyPr>
          <a:lstStyle/>
          <a:p>
            <a:r>
              <a:rPr lang="en-US" sz="4000"/>
              <a:t>Key Benefits</a:t>
            </a:r>
          </a:p>
        </p:txBody>
      </p:sp>
      <p:sp>
        <p:nvSpPr>
          <p:cNvPr id="3" name="Content Placeholder 2">
            <a:extLst>
              <a:ext uri="{FF2B5EF4-FFF2-40B4-BE49-F238E27FC236}">
                <a16:creationId xmlns:a16="http://schemas.microsoft.com/office/drawing/2014/main" id="{0D2A7CE3-F337-7DF6-C18B-FDA9A30C95A5}"/>
              </a:ext>
            </a:extLst>
          </p:cNvPr>
          <p:cNvSpPr>
            <a:spLocks noGrp="1"/>
          </p:cNvSpPr>
          <p:nvPr>
            <p:ph idx="1"/>
          </p:nvPr>
        </p:nvSpPr>
        <p:spPr>
          <a:xfrm>
            <a:off x="761800" y="2470244"/>
            <a:ext cx="5334197" cy="3769835"/>
          </a:xfrm>
        </p:spPr>
        <p:txBody>
          <a:bodyPr anchor="ctr">
            <a:normAutofit/>
          </a:bodyPr>
          <a:lstStyle/>
          <a:p>
            <a:r>
              <a:rPr lang="en-US" sz="1900"/>
              <a:t>Take advantage of higher CD rates from regional banks keen to attract business customers</a:t>
            </a:r>
          </a:p>
          <a:p>
            <a:r>
              <a:rPr lang="en-US" sz="1900"/>
              <a:t>Hedge against any potential instability in regional banking with an account at a large national bank for liquidity management</a:t>
            </a:r>
          </a:p>
          <a:p>
            <a:r>
              <a:rPr lang="en-US" sz="1900"/>
              <a:t>Zelle for Business enables free digital payments for bills and dues collection, reducing overhead for collection and improving audit trail</a:t>
            </a:r>
          </a:p>
          <a:p>
            <a:r>
              <a:rPr lang="en-US" sz="1900"/>
              <a:t>Both banks have local branches if needed</a:t>
            </a:r>
          </a:p>
          <a:p>
            <a:r>
              <a:rPr lang="en-US" sz="1900"/>
              <a:t>Expands HOA ability to tap credit, if needed, with relationships at regional and national banks</a:t>
            </a:r>
          </a:p>
        </p:txBody>
      </p:sp>
      <p:pic>
        <p:nvPicPr>
          <p:cNvPr id="5" name="Picture 4" descr="Magnifying glass showing decling performance">
            <a:extLst>
              <a:ext uri="{FF2B5EF4-FFF2-40B4-BE49-F238E27FC236}">
                <a16:creationId xmlns:a16="http://schemas.microsoft.com/office/drawing/2014/main" id="{27163C00-5439-7F51-3E16-8A469EAFD283}"/>
              </a:ext>
            </a:extLst>
          </p:cNvPr>
          <p:cNvPicPr>
            <a:picLocks noChangeAspect="1"/>
          </p:cNvPicPr>
          <p:nvPr/>
        </p:nvPicPr>
        <p:blipFill rotWithShape="1">
          <a:blip r:embed="rId2"/>
          <a:srcRect l="8800" r="393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0405558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1405</Words>
  <Application>Microsoft Office PowerPoint</Application>
  <PresentationFormat>Widescreen</PresentationFormat>
  <Paragraphs>181</Paragraphs>
  <Slides>24</Slides>
  <Notes>4</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National2</vt:lpstr>
      <vt:lpstr>Office Theme</vt:lpstr>
      <vt:lpstr>PLE HOA Annual Meeting December 2023</vt:lpstr>
      <vt:lpstr>Welcome Back! </vt:lpstr>
      <vt:lpstr>Agenda</vt:lpstr>
      <vt:lpstr>Current Board Members</vt:lpstr>
      <vt:lpstr>Welcome New Neighbors!</vt:lpstr>
      <vt:lpstr>2023 Accomplishments &amp; Improvement</vt:lpstr>
      <vt:lpstr>Financial Update</vt:lpstr>
      <vt:lpstr>Banking Proposal</vt:lpstr>
      <vt:lpstr>Key Benefits</vt:lpstr>
      <vt:lpstr>Possible 2024 Projects</vt:lpstr>
      <vt:lpstr>Nominations &amp; Voting for Open Positions</vt:lpstr>
      <vt:lpstr>PowerPoint Presentation</vt:lpstr>
      <vt:lpstr>Appendix</vt:lpstr>
      <vt:lpstr>Survey Results as of Nov 2020 - 15/32 responses in</vt:lpstr>
      <vt:lpstr>Survey results</vt:lpstr>
      <vt:lpstr>Survey results</vt:lpstr>
      <vt:lpstr>Survey results</vt:lpstr>
      <vt:lpstr>Survey results</vt:lpstr>
      <vt:lpstr>Survey results</vt:lpstr>
      <vt:lpstr>Survey results</vt:lpstr>
      <vt:lpstr>Survey results</vt:lpstr>
      <vt:lpstr>Finance Proposal</vt:lpstr>
      <vt:lpstr>Investment Option Visual</vt:lpstr>
      <vt:lpstr>Financial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 HOA Fall Virtual Meeting November 2030</dc:title>
  <dc:creator>Marlowe Fenne</dc:creator>
  <cp:lastModifiedBy>william verner</cp:lastModifiedBy>
  <cp:revision>33</cp:revision>
  <dcterms:created xsi:type="dcterms:W3CDTF">2020-11-25T21:35:25Z</dcterms:created>
  <dcterms:modified xsi:type="dcterms:W3CDTF">2023-12-01T03:15:27Z</dcterms:modified>
</cp:coreProperties>
</file>